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42"/>
  </p:notesMasterIdLst>
  <p:handoutMasterIdLst>
    <p:handoutMasterId r:id="rId43"/>
  </p:handoutMasterIdLst>
  <p:sldIdLst>
    <p:sldId id="351" r:id="rId2"/>
    <p:sldId id="423" r:id="rId3"/>
    <p:sldId id="422" r:id="rId4"/>
    <p:sldId id="267" r:id="rId5"/>
    <p:sldId id="424" r:id="rId6"/>
    <p:sldId id="431" r:id="rId7"/>
    <p:sldId id="471" r:id="rId8"/>
    <p:sldId id="463" r:id="rId9"/>
    <p:sldId id="464" r:id="rId10"/>
    <p:sldId id="472" r:id="rId11"/>
    <p:sldId id="465" r:id="rId12"/>
    <p:sldId id="473" r:id="rId13"/>
    <p:sldId id="450" r:id="rId14"/>
    <p:sldId id="467" r:id="rId15"/>
    <p:sldId id="393" r:id="rId16"/>
    <p:sldId id="408" r:id="rId17"/>
    <p:sldId id="410" r:id="rId18"/>
    <p:sldId id="395" r:id="rId19"/>
    <p:sldId id="396" r:id="rId20"/>
    <p:sldId id="468" r:id="rId21"/>
    <p:sldId id="425" r:id="rId22"/>
    <p:sldId id="426" r:id="rId23"/>
    <p:sldId id="427" r:id="rId24"/>
    <p:sldId id="429" r:id="rId25"/>
    <p:sldId id="430" r:id="rId26"/>
    <p:sldId id="469" r:id="rId27"/>
    <p:sldId id="401" r:id="rId28"/>
    <p:sldId id="402" r:id="rId29"/>
    <p:sldId id="403" r:id="rId30"/>
    <p:sldId id="470" r:id="rId31"/>
    <p:sldId id="335" r:id="rId32"/>
    <p:sldId id="407" r:id="rId33"/>
    <p:sldId id="435" r:id="rId34"/>
    <p:sldId id="475" r:id="rId35"/>
    <p:sldId id="458" r:id="rId36"/>
    <p:sldId id="459" r:id="rId37"/>
    <p:sldId id="460" r:id="rId38"/>
    <p:sldId id="461" r:id="rId39"/>
    <p:sldId id="462" r:id="rId40"/>
    <p:sldId id="474" r:id="rId41"/>
  </p:sldIdLst>
  <p:sldSz cx="9144000" cy="6858000" type="screen4x3"/>
  <p:notesSz cx="7102475" cy="10233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  <a:srgbClr val="0000FF"/>
    <a:srgbClr val="3333CC"/>
    <a:srgbClr val="FFFFCC"/>
    <a:srgbClr val="000066"/>
    <a:srgbClr val="6600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654" autoAdjust="0"/>
    <p:restoredTop sz="99431" autoAdjust="0"/>
  </p:normalViewPr>
  <p:slideViewPr>
    <p:cSldViewPr snapToObjects="1">
      <p:cViewPr>
        <p:scale>
          <a:sx n="80" d="100"/>
          <a:sy n="80" d="100"/>
        </p:scale>
        <p:origin x="-1446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50" d="100"/>
          <a:sy n="50" d="100"/>
        </p:scale>
        <p:origin x="-1776" y="-78"/>
      </p:cViewPr>
      <p:guideLst>
        <p:guide orient="horz" pos="3223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9" tIns="49525" rIns="99049" bIns="49525" numCol="1" anchor="t" anchorCtr="0" compatLnSpc="1">
            <a:prstTxWarp prst="textNoShape">
              <a:avLst/>
            </a:prstTxWarp>
          </a:bodyPr>
          <a:lstStyle>
            <a:lvl1pPr algn="l" defTabSz="991464" eaLnBrk="0" hangingPunct="0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9" tIns="49525" rIns="99049" bIns="49525" numCol="1" anchor="t" anchorCtr="0" compatLnSpc="1">
            <a:prstTxWarp prst="textNoShape">
              <a:avLst/>
            </a:prstTxWarp>
          </a:bodyPr>
          <a:lstStyle>
            <a:lvl1pPr algn="r" defTabSz="991464" eaLnBrk="0" hangingPunct="0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8163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9" tIns="49525" rIns="99049" bIns="49525" numCol="1" anchor="b" anchorCtr="0" compatLnSpc="1">
            <a:prstTxWarp prst="textNoShape">
              <a:avLst/>
            </a:prstTxWarp>
          </a:bodyPr>
          <a:lstStyle>
            <a:lvl1pPr algn="l" defTabSz="991464" eaLnBrk="0" hangingPunct="0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3438"/>
            <a:ext cx="3078162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9" tIns="49525" rIns="99049" bIns="49525" numCol="1" anchor="b" anchorCtr="0" compatLnSpc="1">
            <a:prstTxWarp prst="textNoShape">
              <a:avLst/>
            </a:prstTxWarp>
          </a:bodyPr>
          <a:lstStyle>
            <a:lvl1pPr algn="r" defTabSz="991464" eaLnBrk="0" hangingPunct="0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C1F9900-8443-4CBD-B1A1-4CBB02F3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09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471863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9" tIns="49525" rIns="99049" bIns="49525" numCol="1" anchor="t" anchorCtr="0" compatLnSpc="1">
            <a:prstTxWarp prst="textNoShape">
              <a:avLst/>
            </a:prstTxWarp>
          </a:bodyPr>
          <a:lstStyle>
            <a:lvl1pPr algn="l" defTabSz="991464" eaLnBrk="0" hangingPunct="0">
              <a:spcBef>
                <a:spcPct val="50000"/>
              </a:spcBef>
              <a:buClr>
                <a:schemeClr val="tx2"/>
              </a:buClr>
              <a:buSzPct val="105000"/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9" tIns="49525" rIns="99049" bIns="49525" numCol="1" anchor="t" anchorCtr="0" compatLnSpc="1">
            <a:prstTxWarp prst="textNoShape">
              <a:avLst/>
            </a:prstTxWarp>
          </a:bodyPr>
          <a:lstStyle>
            <a:lvl1pPr algn="l" defTabSz="991464" eaLnBrk="0" hangingPunct="0">
              <a:spcBef>
                <a:spcPct val="50000"/>
              </a:spcBef>
              <a:buClr>
                <a:schemeClr val="tx2"/>
              </a:buClr>
              <a:buSzPct val="105000"/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0925"/>
            <a:ext cx="5207000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9" tIns="49525" rIns="99049" bIns="49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8163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9" tIns="49525" rIns="99049" bIns="49525" numCol="1" anchor="b" anchorCtr="0" compatLnSpc="1">
            <a:prstTxWarp prst="textNoShape">
              <a:avLst/>
            </a:prstTxWarp>
          </a:bodyPr>
          <a:lstStyle>
            <a:lvl1pPr algn="l" defTabSz="991464" eaLnBrk="0" hangingPunct="0">
              <a:spcBef>
                <a:spcPct val="50000"/>
              </a:spcBef>
              <a:buClr>
                <a:schemeClr val="tx2"/>
              </a:buClr>
              <a:buSzPct val="105000"/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438"/>
            <a:ext cx="3078162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9" tIns="49525" rIns="99049" bIns="49525" numCol="1" anchor="b" anchorCtr="0" compatLnSpc="1">
            <a:prstTxWarp prst="textNoShape">
              <a:avLst/>
            </a:prstTxWarp>
          </a:bodyPr>
          <a:lstStyle>
            <a:lvl1pPr algn="r" defTabSz="991464" eaLnBrk="0" hangingPunct="0">
              <a:spcBef>
                <a:spcPct val="50000"/>
              </a:spcBef>
              <a:buClr>
                <a:schemeClr val="tx2"/>
              </a:buClr>
              <a:buSzPct val="105000"/>
              <a:defRPr sz="1300">
                <a:cs typeface="+mn-cs"/>
              </a:defRPr>
            </a:lvl1pPr>
          </a:lstStyle>
          <a:p>
            <a:pPr>
              <a:defRPr/>
            </a:pPr>
            <a:fld id="{F38A4B3E-42CE-4B61-8A66-9878A35D7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586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96925" indent="-306388"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225550" indent="-244475"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716088" indent="-244475"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206625" indent="-244475"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663825" indent="-244475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3121025" indent="-244475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578225" indent="-244475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4035425" indent="-244475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A98D8686-D95A-4140-A067-F494FE1B0498}" type="slidenum">
              <a:rPr lang="en-US" altLang="en-US" sz="1300" smtClean="0"/>
              <a:pPr algn="r">
                <a:defRPr/>
              </a:pPr>
              <a:t>1</a:t>
            </a:fld>
            <a:endParaRPr lang="en-US" altLang="en-US" sz="13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96925" indent="-306388"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225550" indent="-244475"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716088" indent="-244475"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206625" indent="-244475"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663825" indent="-244475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3121025" indent="-244475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578225" indent="-244475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4035425" indent="-244475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B4F30972-7635-4021-B92B-3A8B16AA47C2}" type="slidenum">
              <a:rPr lang="en-US" altLang="en-US" sz="1300" smtClean="0"/>
              <a:pPr algn="r">
                <a:defRPr/>
              </a:pPr>
              <a:t>33</a:t>
            </a:fld>
            <a:endParaRPr lang="en-US" altLang="en-US" sz="13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60925"/>
            <a:ext cx="5213350" cy="4603750"/>
          </a:xfrm>
          <a:noFill/>
        </p:spPr>
        <p:txBody>
          <a:bodyPr/>
          <a:lstStyle/>
          <a:p>
            <a:endParaRPr lang="en-US" altLang="en-US" smtClean="0"/>
          </a:p>
        </p:txBody>
      </p:sp>
      <p:grpSp>
        <p:nvGrpSpPr>
          <p:cNvPr id="55301" name="Group 4"/>
          <p:cNvGrpSpPr>
            <a:grpSpLocks/>
          </p:cNvGrpSpPr>
          <p:nvPr/>
        </p:nvGrpSpPr>
        <p:grpSpPr bwMode="auto">
          <a:xfrm>
            <a:off x="1196975" y="5451475"/>
            <a:ext cx="4708525" cy="3943350"/>
            <a:chOff x="744" y="2928"/>
            <a:chExt cx="2928" cy="2182"/>
          </a:xfrm>
        </p:grpSpPr>
        <p:grpSp>
          <p:nvGrpSpPr>
            <p:cNvPr id="55302" name="Group 5"/>
            <p:cNvGrpSpPr>
              <a:grpSpLocks/>
            </p:cNvGrpSpPr>
            <p:nvPr/>
          </p:nvGrpSpPr>
          <p:grpSpPr bwMode="auto">
            <a:xfrm>
              <a:off x="744" y="2928"/>
              <a:ext cx="2928" cy="498"/>
              <a:chOff x="744" y="2928"/>
              <a:chExt cx="2928" cy="432"/>
            </a:xfrm>
          </p:grpSpPr>
          <p:grpSp>
            <p:nvGrpSpPr>
              <p:cNvPr id="55320" name="Group 6"/>
              <p:cNvGrpSpPr>
                <a:grpSpLocks/>
              </p:cNvGrpSpPr>
              <p:nvPr/>
            </p:nvGrpSpPr>
            <p:grpSpPr bwMode="auto">
              <a:xfrm>
                <a:off x="744" y="2928"/>
                <a:ext cx="2928" cy="144"/>
                <a:chOff x="744" y="2928"/>
                <a:chExt cx="2928" cy="144"/>
              </a:xfrm>
            </p:grpSpPr>
            <p:sp>
              <p:nvSpPr>
                <p:cNvPr id="55324" name="Line 7"/>
                <p:cNvSpPr>
                  <a:spLocks noChangeShapeType="1"/>
                </p:cNvSpPr>
                <p:nvPr/>
              </p:nvSpPr>
              <p:spPr bwMode="auto">
                <a:xfrm>
                  <a:off x="744" y="2928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5325" name="Line 8"/>
                <p:cNvSpPr>
                  <a:spLocks noChangeShapeType="1"/>
                </p:cNvSpPr>
                <p:nvPr/>
              </p:nvSpPr>
              <p:spPr bwMode="auto">
                <a:xfrm>
                  <a:off x="744" y="3072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5321" name="Group 9"/>
              <p:cNvGrpSpPr>
                <a:grpSpLocks/>
              </p:cNvGrpSpPr>
              <p:nvPr/>
            </p:nvGrpSpPr>
            <p:grpSpPr bwMode="auto">
              <a:xfrm>
                <a:off x="744" y="3216"/>
                <a:ext cx="2928" cy="144"/>
                <a:chOff x="744" y="2928"/>
                <a:chExt cx="2928" cy="144"/>
              </a:xfrm>
            </p:grpSpPr>
            <p:sp>
              <p:nvSpPr>
                <p:cNvPr id="55322" name="Line 10"/>
                <p:cNvSpPr>
                  <a:spLocks noChangeShapeType="1"/>
                </p:cNvSpPr>
                <p:nvPr/>
              </p:nvSpPr>
              <p:spPr bwMode="auto">
                <a:xfrm>
                  <a:off x="744" y="2928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5323" name="Line 11"/>
                <p:cNvSpPr>
                  <a:spLocks noChangeShapeType="1"/>
                </p:cNvSpPr>
                <p:nvPr/>
              </p:nvSpPr>
              <p:spPr bwMode="auto">
                <a:xfrm>
                  <a:off x="744" y="3072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55303" name="Group 12"/>
            <p:cNvGrpSpPr>
              <a:grpSpLocks/>
            </p:cNvGrpSpPr>
            <p:nvPr/>
          </p:nvGrpSpPr>
          <p:grpSpPr bwMode="auto">
            <a:xfrm>
              <a:off x="744" y="3610"/>
              <a:ext cx="2928" cy="498"/>
              <a:chOff x="744" y="2928"/>
              <a:chExt cx="2928" cy="432"/>
            </a:xfrm>
          </p:grpSpPr>
          <p:grpSp>
            <p:nvGrpSpPr>
              <p:cNvPr id="55314" name="Group 13"/>
              <p:cNvGrpSpPr>
                <a:grpSpLocks/>
              </p:cNvGrpSpPr>
              <p:nvPr/>
            </p:nvGrpSpPr>
            <p:grpSpPr bwMode="auto">
              <a:xfrm>
                <a:off x="744" y="2928"/>
                <a:ext cx="2928" cy="144"/>
                <a:chOff x="744" y="2928"/>
                <a:chExt cx="2928" cy="144"/>
              </a:xfrm>
            </p:grpSpPr>
            <p:sp>
              <p:nvSpPr>
                <p:cNvPr id="55318" name="Line 14"/>
                <p:cNvSpPr>
                  <a:spLocks noChangeShapeType="1"/>
                </p:cNvSpPr>
                <p:nvPr/>
              </p:nvSpPr>
              <p:spPr bwMode="auto">
                <a:xfrm>
                  <a:off x="744" y="2928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5319" name="Line 15"/>
                <p:cNvSpPr>
                  <a:spLocks noChangeShapeType="1"/>
                </p:cNvSpPr>
                <p:nvPr/>
              </p:nvSpPr>
              <p:spPr bwMode="auto">
                <a:xfrm>
                  <a:off x="744" y="3072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5315" name="Group 16"/>
              <p:cNvGrpSpPr>
                <a:grpSpLocks/>
              </p:cNvGrpSpPr>
              <p:nvPr/>
            </p:nvGrpSpPr>
            <p:grpSpPr bwMode="auto">
              <a:xfrm>
                <a:off x="744" y="3216"/>
                <a:ext cx="2928" cy="144"/>
                <a:chOff x="744" y="2928"/>
                <a:chExt cx="2928" cy="144"/>
              </a:xfrm>
            </p:grpSpPr>
            <p:sp>
              <p:nvSpPr>
                <p:cNvPr id="55316" name="Line 17"/>
                <p:cNvSpPr>
                  <a:spLocks noChangeShapeType="1"/>
                </p:cNvSpPr>
                <p:nvPr/>
              </p:nvSpPr>
              <p:spPr bwMode="auto">
                <a:xfrm>
                  <a:off x="744" y="2928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5317" name="Line 18"/>
                <p:cNvSpPr>
                  <a:spLocks noChangeShapeType="1"/>
                </p:cNvSpPr>
                <p:nvPr/>
              </p:nvSpPr>
              <p:spPr bwMode="auto">
                <a:xfrm>
                  <a:off x="744" y="3072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55304" name="Group 19"/>
            <p:cNvGrpSpPr>
              <a:grpSpLocks/>
            </p:cNvGrpSpPr>
            <p:nvPr/>
          </p:nvGrpSpPr>
          <p:grpSpPr bwMode="auto">
            <a:xfrm>
              <a:off x="744" y="4272"/>
              <a:ext cx="2928" cy="498"/>
              <a:chOff x="744" y="2928"/>
              <a:chExt cx="2928" cy="432"/>
            </a:xfrm>
          </p:grpSpPr>
          <p:grpSp>
            <p:nvGrpSpPr>
              <p:cNvPr id="55308" name="Group 20"/>
              <p:cNvGrpSpPr>
                <a:grpSpLocks/>
              </p:cNvGrpSpPr>
              <p:nvPr/>
            </p:nvGrpSpPr>
            <p:grpSpPr bwMode="auto">
              <a:xfrm>
                <a:off x="744" y="2928"/>
                <a:ext cx="2928" cy="144"/>
                <a:chOff x="744" y="2928"/>
                <a:chExt cx="2928" cy="144"/>
              </a:xfrm>
            </p:grpSpPr>
            <p:sp>
              <p:nvSpPr>
                <p:cNvPr id="55312" name="Line 21"/>
                <p:cNvSpPr>
                  <a:spLocks noChangeShapeType="1"/>
                </p:cNvSpPr>
                <p:nvPr/>
              </p:nvSpPr>
              <p:spPr bwMode="auto">
                <a:xfrm>
                  <a:off x="744" y="2928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5313" name="Line 22"/>
                <p:cNvSpPr>
                  <a:spLocks noChangeShapeType="1"/>
                </p:cNvSpPr>
                <p:nvPr/>
              </p:nvSpPr>
              <p:spPr bwMode="auto">
                <a:xfrm>
                  <a:off x="744" y="3072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5309" name="Group 23"/>
              <p:cNvGrpSpPr>
                <a:grpSpLocks/>
              </p:cNvGrpSpPr>
              <p:nvPr/>
            </p:nvGrpSpPr>
            <p:grpSpPr bwMode="auto">
              <a:xfrm>
                <a:off x="744" y="3216"/>
                <a:ext cx="2928" cy="144"/>
                <a:chOff x="744" y="2928"/>
                <a:chExt cx="2928" cy="144"/>
              </a:xfrm>
            </p:grpSpPr>
            <p:sp>
              <p:nvSpPr>
                <p:cNvPr id="55310" name="Line 24"/>
                <p:cNvSpPr>
                  <a:spLocks noChangeShapeType="1"/>
                </p:cNvSpPr>
                <p:nvPr/>
              </p:nvSpPr>
              <p:spPr bwMode="auto">
                <a:xfrm>
                  <a:off x="744" y="2928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5311" name="Line 25"/>
                <p:cNvSpPr>
                  <a:spLocks noChangeShapeType="1"/>
                </p:cNvSpPr>
                <p:nvPr/>
              </p:nvSpPr>
              <p:spPr bwMode="auto">
                <a:xfrm>
                  <a:off x="744" y="3072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55305" name="Group 26"/>
            <p:cNvGrpSpPr>
              <a:grpSpLocks/>
            </p:cNvGrpSpPr>
            <p:nvPr/>
          </p:nvGrpSpPr>
          <p:grpSpPr bwMode="auto">
            <a:xfrm>
              <a:off x="744" y="4944"/>
              <a:ext cx="2928" cy="166"/>
              <a:chOff x="744" y="2928"/>
              <a:chExt cx="2928" cy="144"/>
            </a:xfrm>
          </p:grpSpPr>
          <p:sp>
            <p:nvSpPr>
              <p:cNvPr id="55306" name="Line 27"/>
              <p:cNvSpPr>
                <a:spLocks noChangeShapeType="1"/>
              </p:cNvSpPr>
              <p:nvPr/>
            </p:nvSpPr>
            <p:spPr bwMode="auto">
              <a:xfrm>
                <a:off x="744" y="2928"/>
                <a:ext cx="29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5307" name="Line 28"/>
              <p:cNvSpPr>
                <a:spLocks noChangeShapeType="1"/>
              </p:cNvSpPr>
              <p:nvPr/>
            </p:nvSpPr>
            <p:spPr bwMode="auto">
              <a:xfrm>
                <a:off x="744" y="3072"/>
                <a:ext cx="29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EC071503-2569-41AC-9B1D-4CC75672EE9D}" type="slidenum">
              <a:rPr lang="en-US" altLang="en-US" sz="1300" smtClean="0"/>
              <a:pPr algn="r">
                <a:defRPr/>
              </a:pPr>
              <a:t>40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96925" indent="-306388"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225550" indent="-244475"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716088" indent="-244475"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206625" indent="-244475"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663825" indent="-244475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3121025" indent="-244475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578225" indent="-244475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4035425" indent="-244475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96C45269-0CA3-46B4-94FC-951B1E35BBFB}" type="slidenum">
              <a:rPr lang="en-US" altLang="en-US" sz="1300" smtClean="0"/>
              <a:pPr algn="r">
                <a:defRPr/>
              </a:pPr>
              <a:t>7</a:t>
            </a:fld>
            <a:endParaRPr lang="en-US" altLang="en-US" sz="13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60925"/>
            <a:ext cx="5213350" cy="4603750"/>
          </a:xfrm>
          <a:noFill/>
        </p:spPr>
        <p:txBody>
          <a:bodyPr/>
          <a:lstStyle/>
          <a:p>
            <a:endParaRPr lang="en-US" altLang="en-US" smtClean="0"/>
          </a:p>
        </p:txBody>
      </p:sp>
      <p:grpSp>
        <p:nvGrpSpPr>
          <p:cNvPr id="47109" name="Group 4"/>
          <p:cNvGrpSpPr>
            <a:grpSpLocks/>
          </p:cNvGrpSpPr>
          <p:nvPr/>
        </p:nvGrpSpPr>
        <p:grpSpPr bwMode="auto">
          <a:xfrm>
            <a:off x="1196975" y="5451475"/>
            <a:ext cx="4708525" cy="3943350"/>
            <a:chOff x="744" y="2928"/>
            <a:chExt cx="2928" cy="2182"/>
          </a:xfrm>
        </p:grpSpPr>
        <p:grpSp>
          <p:nvGrpSpPr>
            <p:cNvPr id="47110" name="Group 5"/>
            <p:cNvGrpSpPr>
              <a:grpSpLocks/>
            </p:cNvGrpSpPr>
            <p:nvPr/>
          </p:nvGrpSpPr>
          <p:grpSpPr bwMode="auto">
            <a:xfrm>
              <a:off x="744" y="2928"/>
              <a:ext cx="2928" cy="498"/>
              <a:chOff x="744" y="2928"/>
              <a:chExt cx="2928" cy="432"/>
            </a:xfrm>
          </p:grpSpPr>
          <p:grpSp>
            <p:nvGrpSpPr>
              <p:cNvPr id="47128" name="Group 6"/>
              <p:cNvGrpSpPr>
                <a:grpSpLocks/>
              </p:cNvGrpSpPr>
              <p:nvPr/>
            </p:nvGrpSpPr>
            <p:grpSpPr bwMode="auto">
              <a:xfrm>
                <a:off x="744" y="2928"/>
                <a:ext cx="2928" cy="144"/>
                <a:chOff x="744" y="2928"/>
                <a:chExt cx="2928" cy="144"/>
              </a:xfrm>
            </p:grpSpPr>
            <p:sp>
              <p:nvSpPr>
                <p:cNvPr id="47132" name="Line 7"/>
                <p:cNvSpPr>
                  <a:spLocks noChangeShapeType="1"/>
                </p:cNvSpPr>
                <p:nvPr/>
              </p:nvSpPr>
              <p:spPr bwMode="auto">
                <a:xfrm>
                  <a:off x="744" y="2928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7133" name="Line 8"/>
                <p:cNvSpPr>
                  <a:spLocks noChangeShapeType="1"/>
                </p:cNvSpPr>
                <p:nvPr/>
              </p:nvSpPr>
              <p:spPr bwMode="auto">
                <a:xfrm>
                  <a:off x="744" y="3072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7129" name="Group 9"/>
              <p:cNvGrpSpPr>
                <a:grpSpLocks/>
              </p:cNvGrpSpPr>
              <p:nvPr/>
            </p:nvGrpSpPr>
            <p:grpSpPr bwMode="auto">
              <a:xfrm>
                <a:off x="744" y="3216"/>
                <a:ext cx="2928" cy="144"/>
                <a:chOff x="744" y="2928"/>
                <a:chExt cx="2928" cy="144"/>
              </a:xfrm>
            </p:grpSpPr>
            <p:sp>
              <p:nvSpPr>
                <p:cNvPr id="47130" name="Line 10"/>
                <p:cNvSpPr>
                  <a:spLocks noChangeShapeType="1"/>
                </p:cNvSpPr>
                <p:nvPr/>
              </p:nvSpPr>
              <p:spPr bwMode="auto">
                <a:xfrm>
                  <a:off x="744" y="2928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7131" name="Line 11"/>
                <p:cNvSpPr>
                  <a:spLocks noChangeShapeType="1"/>
                </p:cNvSpPr>
                <p:nvPr/>
              </p:nvSpPr>
              <p:spPr bwMode="auto">
                <a:xfrm>
                  <a:off x="744" y="3072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47111" name="Group 12"/>
            <p:cNvGrpSpPr>
              <a:grpSpLocks/>
            </p:cNvGrpSpPr>
            <p:nvPr/>
          </p:nvGrpSpPr>
          <p:grpSpPr bwMode="auto">
            <a:xfrm>
              <a:off x="744" y="3610"/>
              <a:ext cx="2928" cy="498"/>
              <a:chOff x="744" y="2928"/>
              <a:chExt cx="2928" cy="432"/>
            </a:xfrm>
          </p:grpSpPr>
          <p:grpSp>
            <p:nvGrpSpPr>
              <p:cNvPr id="47122" name="Group 13"/>
              <p:cNvGrpSpPr>
                <a:grpSpLocks/>
              </p:cNvGrpSpPr>
              <p:nvPr/>
            </p:nvGrpSpPr>
            <p:grpSpPr bwMode="auto">
              <a:xfrm>
                <a:off x="744" y="2928"/>
                <a:ext cx="2928" cy="144"/>
                <a:chOff x="744" y="2928"/>
                <a:chExt cx="2928" cy="144"/>
              </a:xfrm>
            </p:grpSpPr>
            <p:sp>
              <p:nvSpPr>
                <p:cNvPr id="47126" name="Line 14"/>
                <p:cNvSpPr>
                  <a:spLocks noChangeShapeType="1"/>
                </p:cNvSpPr>
                <p:nvPr/>
              </p:nvSpPr>
              <p:spPr bwMode="auto">
                <a:xfrm>
                  <a:off x="744" y="2928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7127" name="Line 15"/>
                <p:cNvSpPr>
                  <a:spLocks noChangeShapeType="1"/>
                </p:cNvSpPr>
                <p:nvPr/>
              </p:nvSpPr>
              <p:spPr bwMode="auto">
                <a:xfrm>
                  <a:off x="744" y="3072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7123" name="Group 16"/>
              <p:cNvGrpSpPr>
                <a:grpSpLocks/>
              </p:cNvGrpSpPr>
              <p:nvPr/>
            </p:nvGrpSpPr>
            <p:grpSpPr bwMode="auto">
              <a:xfrm>
                <a:off x="744" y="3216"/>
                <a:ext cx="2928" cy="144"/>
                <a:chOff x="744" y="2928"/>
                <a:chExt cx="2928" cy="144"/>
              </a:xfrm>
            </p:grpSpPr>
            <p:sp>
              <p:nvSpPr>
                <p:cNvPr id="47124" name="Line 17"/>
                <p:cNvSpPr>
                  <a:spLocks noChangeShapeType="1"/>
                </p:cNvSpPr>
                <p:nvPr/>
              </p:nvSpPr>
              <p:spPr bwMode="auto">
                <a:xfrm>
                  <a:off x="744" y="2928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7125" name="Line 18"/>
                <p:cNvSpPr>
                  <a:spLocks noChangeShapeType="1"/>
                </p:cNvSpPr>
                <p:nvPr/>
              </p:nvSpPr>
              <p:spPr bwMode="auto">
                <a:xfrm>
                  <a:off x="744" y="3072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47112" name="Group 19"/>
            <p:cNvGrpSpPr>
              <a:grpSpLocks/>
            </p:cNvGrpSpPr>
            <p:nvPr/>
          </p:nvGrpSpPr>
          <p:grpSpPr bwMode="auto">
            <a:xfrm>
              <a:off x="744" y="4272"/>
              <a:ext cx="2928" cy="498"/>
              <a:chOff x="744" y="2928"/>
              <a:chExt cx="2928" cy="432"/>
            </a:xfrm>
          </p:grpSpPr>
          <p:grpSp>
            <p:nvGrpSpPr>
              <p:cNvPr id="47116" name="Group 20"/>
              <p:cNvGrpSpPr>
                <a:grpSpLocks/>
              </p:cNvGrpSpPr>
              <p:nvPr/>
            </p:nvGrpSpPr>
            <p:grpSpPr bwMode="auto">
              <a:xfrm>
                <a:off x="744" y="2928"/>
                <a:ext cx="2928" cy="144"/>
                <a:chOff x="744" y="2928"/>
                <a:chExt cx="2928" cy="144"/>
              </a:xfrm>
            </p:grpSpPr>
            <p:sp>
              <p:nvSpPr>
                <p:cNvPr id="47120" name="Line 21"/>
                <p:cNvSpPr>
                  <a:spLocks noChangeShapeType="1"/>
                </p:cNvSpPr>
                <p:nvPr/>
              </p:nvSpPr>
              <p:spPr bwMode="auto">
                <a:xfrm>
                  <a:off x="744" y="2928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7121" name="Line 22"/>
                <p:cNvSpPr>
                  <a:spLocks noChangeShapeType="1"/>
                </p:cNvSpPr>
                <p:nvPr/>
              </p:nvSpPr>
              <p:spPr bwMode="auto">
                <a:xfrm>
                  <a:off x="744" y="3072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7117" name="Group 23"/>
              <p:cNvGrpSpPr>
                <a:grpSpLocks/>
              </p:cNvGrpSpPr>
              <p:nvPr/>
            </p:nvGrpSpPr>
            <p:grpSpPr bwMode="auto">
              <a:xfrm>
                <a:off x="744" y="3216"/>
                <a:ext cx="2928" cy="144"/>
                <a:chOff x="744" y="2928"/>
                <a:chExt cx="2928" cy="144"/>
              </a:xfrm>
            </p:grpSpPr>
            <p:sp>
              <p:nvSpPr>
                <p:cNvPr id="47118" name="Line 24"/>
                <p:cNvSpPr>
                  <a:spLocks noChangeShapeType="1"/>
                </p:cNvSpPr>
                <p:nvPr/>
              </p:nvSpPr>
              <p:spPr bwMode="auto">
                <a:xfrm>
                  <a:off x="744" y="2928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7119" name="Line 25"/>
                <p:cNvSpPr>
                  <a:spLocks noChangeShapeType="1"/>
                </p:cNvSpPr>
                <p:nvPr/>
              </p:nvSpPr>
              <p:spPr bwMode="auto">
                <a:xfrm>
                  <a:off x="744" y="3072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47113" name="Group 26"/>
            <p:cNvGrpSpPr>
              <a:grpSpLocks/>
            </p:cNvGrpSpPr>
            <p:nvPr/>
          </p:nvGrpSpPr>
          <p:grpSpPr bwMode="auto">
            <a:xfrm>
              <a:off x="744" y="4944"/>
              <a:ext cx="2928" cy="166"/>
              <a:chOff x="744" y="2928"/>
              <a:chExt cx="2928" cy="144"/>
            </a:xfrm>
          </p:grpSpPr>
          <p:sp>
            <p:nvSpPr>
              <p:cNvPr id="47114" name="Line 27"/>
              <p:cNvSpPr>
                <a:spLocks noChangeShapeType="1"/>
              </p:cNvSpPr>
              <p:nvPr/>
            </p:nvSpPr>
            <p:spPr bwMode="auto">
              <a:xfrm>
                <a:off x="744" y="2928"/>
                <a:ext cx="29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7115" name="Line 28"/>
              <p:cNvSpPr>
                <a:spLocks noChangeShapeType="1"/>
              </p:cNvSpPr>
              <p:nvPr/>
            </p:nvSpPr>
            <p:spPr bwMode="auto">
              <a:xfrm>
                <a:off x="744" y="3072"/>
                <a:ext cx="29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96925" indent="-306388"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225550" indent="-244475"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716088" indent="-244475"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206625" indent="-244475"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663825" indent="-244475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3121025" indent="-244475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578225" indent="-244475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4035425" indent="-244475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4DFF6BA1-9810-4161-B269-1449429A1FF9}" type="slidenum">
              <a:rPr lang="en-US" altLang="en-US" sz="1300" smtClean="0"/>
              <a:pPr algn="r">
                <a:defRPr/>
              </a:pPr>
              <a:t>10</a:t>
            </a:fld>
            <a:endParaRPr lang="en-US" altLang="en-US" sz="13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60925"/>
            <a:ext cx="5213350" cy="4603750"/>
          </a:xfrm>
          <a:noFill/>
        </p:spPr>
        <p:txBody>
          <a:bodyPr/>
          <a:lstStyle/>
          <a:p>
            <a:endParaRPr lang="en-US" altLang="en-US" smtClean="0"/>
          </a:p>
        </p:txBody>
      </p:sp>
      <p:grpSp>
        <p:nvGrpSpPr>
          <p:cNvPr id="48133" name="Group 4"/>
          <p:cNvGrpSpPr>
            <a:grpSpLocks/>
          </p:cNvGrpSpPr>
          <p:nvPr/>
        </p:nvGrpSpPr>
        <p:grpSpPr bwMode="auto">
          <a:xfrm>
            <a:off x="1196975" y="5451475"/>
            <a:ext cx="4708525" cy="3943350"/>
            <a:chOff x="744" y="2928"/>
            <a:chExt cx="2928" cy="2182"/>
          </a:xfrm>
        </p:grpSpPr>
        <p:grpSp>
          <p:nvGrpSpPr>
            <p:cNvPr id="48134" name="Group 5"/>
            <p:cNvGrpSpPr>
              <a:grpSpLocks/>
            </p:cNvGrpSpPr>
            <p:nvPr/>
          </p:nvGrpSpPr>
          <p:grpSpPr bwMode="auto">
            <a:xfrm>
              <a:off x="744" y="2928"/>
              <a:ext cx="2928" cy="498"/>
              <a:chOff x="744" y="2928"/>
              <a:chExt cx="2928" cy="432"/>
            </a:xfrm>
          </p:grpSpPr>
          <p:grpSp>
            <p:nvGrpSpPr>
              <p:cNvPr id="48152" name="Group 6"/>
              <p:cNvGrpSpPr>
                <a:grpSpLocks/>
              </p:cNvGrpSpPr>
              <p:nvPr/>
            </p:nvGrpSpPr>
            <p:grpSpPr bwMode="auto">
              <a:xfrm>
                <a:off x="744" y="2928"/>
                <a:ext cx="2928" cy="144"/>
                <a:chOff x="744" y="2928"/>
                <a:chExt cx="2928" cy="144"/>
              </a:xfrm>
            </p:grpSpPr>
            <p:sp>
              <p:nvSpPr>
                <p:cNvPr id="48156" name="Line 7"/>
                <p:cNvSpPr>
                  <a:spLocks noChangeShapeType="1"/>
                </p:cNvSpPr>
                <p:nvPr/>
              </p:nvSpPr>
              <p:spPr bwMode="auto">
                <a:xfrm>
                  <a:off x="744" y="2928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157" name="Line 8"/>
                <p:cNvSpPr>
                  <a:spLocks noChangeShapeType="1"/>
                </p:cNvSpPr>
                <p:nvPr/>
              </p:nvSpPr>
              <p:spPr bwMode="auto">
                <a:xfrm>
                  <a:off x="744" y="3072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8153" name="Group 9"/>
              <p:cNvGrpSpPr>
                <a:grpSpLocks/>
              </p:cNvGrpSpPr>
              <p:nvPr/>
            </p:nvGrpSpPr>
            <p:grpSpPr bwMode="auto">
              <a:xfrm>
                <a:off x="744" y="3216"/>
                <a:ext cx="2928" cy="144"/>
                <a:chOff x="744" y="2928"/>
                <a:chExt cx="2928" cy="144"/>
              </a:xfrm>
            </p:grpSpPr>
            <p:sp>
              <p:nvSpPr>
                <p:cNvPr id="48154" name="Line 10"/>
                <p:cNvSpPr>
                  <a:spLocks noChangeShapeType="1"/>
                </p:cNvSpPr>
                <p:nvPr/>
              </p:nvSpPr>
              <p:spPr bwMode="auto">
                <a:xfrm>
                  <a:off x="744" y="2928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155" name="Line 11"/>
                <p:cNvSpPr>
                  <a:spLocks noChangeShapeType="1"/>
                </p:cNvSpPr>
                <p:nvPr/>
              </p:nvSpPr>
              <p:spPr bwMode="auto">
                <a:xfrm>
                  <a:off x="744" y="3072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48135" name="Group 12"/>
            <p:cNvGrpSpPr>
              <a:grpSpLocks/>
            </p:cNvGrpSpPr>
            <p:nvPr/>
          </p:nvGrpSpPr>
          <p:grpSpPr bwMode="auto">
            <a:xfrm>
              <a:off x="744" y="3610"/>
              <a:ext cx="2928" cy="498"/>
              <a:chOff x="744" y="2928"/>
              <a:chExt cx="2928" cy="432"/>
            </a:xfrm>
          </p:grpSpPr>
          <p:grpSp>
            <p:nvGrpSpPr>
              <p:cNvPr id="48146" name="Group 13"/>
              <p:cNvGrpSpPr>
                <a:grpSpLocks/>
              </p:cNvGrpSpPr>
              <p:nvPr/>
            </p:nvGrpSpPr>
            <p:grpSpPr bwMode="auto">
              <a:xfrm>
                <a:off x="744" y="2928"/>
                <a:ext cx="2928" cy="144"/>
                <a:chOff x="744" y="2928"/>
                <a:chExt cx="2928" cy="144"/>
              </a:xfrm>
            </p:grpSpPr>
            <p:sp>
              <p:nvSpPr>
                <p:cNvPr id="48150" name="Line 14"/>
                <p:cNvSpPr>
                  <a:spLocks noChangeShapeType="1"/>
                </p:cNvSpPr>
                <p:nvPr/>
              </p:nvSpPr>
              <p:spPr bwMode="auto">
                <a:xfrm>
                  <a:off x="744" y="2928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151" name="Line 15"/>
                <p:cNvSpPr>
                  <a:spLocks noChangeShapeType="1"/>
                </p:cNvSpPr>
                <p:nvPr/>
              </p:nvSpPr>
              <p:spPr bwMode="auto">
                <a:xfrm>
                  <a:off x="744" y="3072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8147" name="Group 16"/>
              <p:cNvGrpSpPr>
                <a:grpSpLocks/>
              </p:cNvGrpSpPr>
              <p:nvPr/>
            </p:nvGrpSpPr>
            <p:grpSpPr bwMode="auto">
              <a:xfrm>
                <a:off x="744" y="3216"/>
                <a:ext cx="2928" cy="144"/>
                <a:chOff x="744" y="2928"/>
                <a:chExt cx="2928" cy="144"/>
              </a:xfrm>
            </p:grpSpPr>
            <p:sp>
              <p:nvSpPr>
                <p:cNvPr id="48148" name="Line 17"/>
                <p:cNvSpPr>
                  <a:spLocks noChangeShapeType="1"/>
                </p:cNvSpPr>
                <p:nvPr/>
              </p:nvSpPr>
              <p:spPr bwMode="auto">
                <a:xfrm>
                  <a:off x="744" y="2928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149" name="Line 18"/>
                <p:cNvSpPr>
                  <a:spLocks noChangeShapeType="1"/>
                </p:cNvSpPr>
                <p:nvPr/>
              </p:nvSpPr>
              <p:spPr bwMode="auto">
                <a:xfrm>
                  <a:off x="744" y="3072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48136" name="Group 19"/>
            <p:cNvGrpSpPr>
              <a:grpSpLocks/>
            </p:cNvGrpSpPr>
            <p:nvPr/>
          </p:nvGrpSpPr>
          <p:grpSpPr bwMode="auto">
            <a:xfrm>
              <a:off x="744" y="4272"/>
              <a:ext cx="2928" cy="498"/>
              <a:chOff x="744" y="2928"/>
              <a:chExt cx="2928" cy="432"/>
            </a:xfrm>
          </p:grpSpPr>
          <p:grpSp>
            <p:nvGrpSpPr>
              <p:cNvPr id="48140" name="Group 20"/>
              <p:cNvGrpSpPr>
                <a:grpSpLocks/>
              </p:cNvGrpSpPr>
              <p:nvPr/>
            </p:nvGrpSpPr>
            <p:grpSpPr bwMode="auto">
              <a:xfrm>
                <a:off x="744" y="2928"/>
                <a:ext cx="2928" cy="144"/>
                <a:chOff x="744" y="2928"/>
                <a:chExt cx="2928" cy="144"/>
              </a:xfrm>
            </p:grpSpPr>
            <p:sp>
              <p:nvSpPr>
                <p:cNvPr id="48144" name="Line 21"/>
                <p:cNvSpPr>
                  <a:spLocks noChangeShapeType="1"/>
                </p:cNvSpPr>
                <p:nvPr/>
              </p:nvSpPr>
              <p:spPr bwMode="auto">
                <a:xfrm>
                  <a:off x="744" y="2928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145" name="Line 22"/>
                <p:cNvSpPr>
                  <a:spLocks noChangeShapeType="1"/>
                </p:cNvSpPr>
                <p:nvPr/>
              </p:nvSpPr>
              <p:spPr bwMode="auto">
                <a:xfrm>
                  <a:off x="744" y="3072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8141" name="Group 23"/>
              <p:cNvGrpSpPr>
                <a:grpSpLocks/>
              </p:cNvGrpSpPr>
              <p:nvPr/>
            </p:nvGrpSpPr>
            <p:grpSpPr bwMode="auto">
              <a:xfrm>
                <a:off x="744" y="3216"/>
                <a:ext cx="2928" cy="144"/>
                <a:chOff x="744" y="2928"/>
                <a:chExt cx="2928" cy="144"/>
              </a:xfrm>
            </p:grpSpPr>
            <p:sp>
              <p:nvSpPr>
                <p:cNvPr id="48142" name="Line 24"/>
                <p:cNvSpPr>
                  <a:spLocks noChangeShapeType="1"/>
                </p:cNvSpPr>
                <p:nvPr/>
              </p:nvSpPr>
              <p:spPr bwMode="auto">
                <a:xfrm>
                  <a:off x="744" y="2928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143" name="Line 25"/>
                <p:cNvSpPr>
                  <a:spLocks noChangeShapeType="1"/>
                </p:cNvSpPr>
                <p:nvPr/>
              </p:nvSpPr>
              <p:spPr bwMode="auto">
                <a:xfrm>
                  <a:off x="744" y="3072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48137" name="Group 26"/>
            <p:cNvGrpSpPr>
              <a:grpSpLocks/>
            </p:cNvGrpSpPr>
            <p:nvPr/>
          </p:nvGrpSpPr>
          <p:grpSpPr bwMode="auto">
            <a:xfrm>
              <a:off x="744" y="4944"/>
              <a:ext cx="2928" cy="166"/>
              <a:chOff x="744" y="2928"/>
              <a:chExt cx="2928" cy="144"/>
            </a:xfrm>
          </p:grpSpPr>
          <p:sp>
            <p:nvSpPr>
              <p:cNvPr id="48138" name="Line 27"/>
              <p:cNvSpPr>
                <a:spLocks noChangeShapeType="1"/>
              </p:cNvSpPr>
              <p:nvPr/>
            </p:nvSpPr>
            <p:spPr bwMode="auto">
              <a:xfrm>
                <a:off x="744" y="2928"/>
                <a:ext cx="29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8139" name="Line 28"/>
              <p:cNvSpPr>
                <a:spLocks noChangeShapeType="1"/>
              </p:cNvSpPr>
              <p:nvPr/>
            </p:nvSpPr>
            <p:spPr bwMode="auto">
              <a:xfrm>
                <a:off x="744" y="3072"/>
                <a:ext cx="29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96925" indent="-306388"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225550" indent="-244475"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716088" indent="-244475"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206625" indent="-244475"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663825" indent="-244475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3121025" indent="-244475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578225" indent="-244475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4035425" indent="-244475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45560CA3-D71B-40B6-9721-D764EEFE6104}" type="slidenum">
              <a:rPr lang="en-US" altLang="en-US" sz="1300" smtClean="0"/>
              <a:pPr algn="r">
                <a:defRPr/>
              </a:pPr>
              <a:t>14</a:t>
            </a:fld>
            <a:endParaRPr lang="en-US" altLang="en-US" sz="13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60925"/>
            <a:ext cx="5213350" cy="4603750"/>
          </a:xfrm>
          <a:noFill/>
        </p:spPr>
        <p:txBody>
          <a:bodyPr/>
          <a:lstStyle/>
          <a:p>
            <a:endParaRPr lang="en-US" altLang="en-US" smtClean="0"/>
          </a:p>
        </p:txBody>
      </p:sp>
      <p:grpSp>
        <p:nvGrpSpPr>
          <p:cNvPr id="49157" name="Group 4"/>
          <p:cNvGrpSpPr>
            <a:grpSpLocks/>
          </p:cNvGrpSpPr>
          <p:nvPr/>
        </p:nvGrpSpPr>
        <p:grpSpPr bwMode="auto">
          <a:xfrm>
            <a:off x="1196975" y="5451475"/>
            <a:ext cx="4708525" cy="3943350"/>
            <a:chOff x="744" y="2928"/>
            <a:chExt cx="2928" cy="2182"/>
          </a:xfrm>
        </p:grpSpPr>
        <p:grpSp>
          <p:nvGrpSpPr>
            <p:cNvPr id="49158" name="Group 5"/>
            <p:cNvGrpSpPr>
              <a:grpSpLocks/>
            </p:cNvGrpSpPr>
            <p:nvPr/>
          </p:nvGrpSpPr>
          <p:grpSpPr bwMode="auto">
            <a:xfrm>
              <a:off x="744" y="2928"/>
              <a:ext cx="2928" cy="498"/>
              <a:chOff x="744" y="2928"/>
              <a:chExt cx="2928" cy="432"/>
            </a:xfrm>
          </p:grpSpPr>
          <p:grpSp>
            <p:nvGrpSpPr>
              <p:cNvPr id="49176" name="Group 6"/>
              <p:cNvGrpSpPr>
                <a:grpSpLocks/>
              </p:cNvGrpSpPr>
              <p:nvPr/>
            </p:nvGrpSpPr>
            <p:grpSpPr bwMode="auto">
              <a:xfrm>
                <a:off x="744" y="2928"/>
                <a:ext cx="2928" cy="144"/>
                <a:chOff x="744" y="2928"/>
                <a:chExt cx="2928" cy="144"/>
              </a:xfrm>
            </p:grpSpPr>
            <p:sp>
              <p:nvSpPr>
                <p:cNvPr id="49180" name="Line 7"/>
                <p:cNvSpPr>
                  <a:spLocks noChangeShapeType="1"/>
                </p:cNvSpPr>
                <p:nvPr/>
              </p:nvSpPr>
              <p:spPr bwMode="auto">
                <a:xfrm>
                  <a:off x="744" y="2928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181" name="Line 8"/>
                <p:cNvSpPr>
                  <a:spLocks noChangeShapeType="1"/>
                </p:cNvSpPr>
                <p:nvPr/>
              </p:nvSpPr>
              <p:spPr bwMode="auto">
                <a:xfrm>
                  <a:off x="744" y="3072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9177" name="Group 9"/>
              <p:cNvGrpSpPr>
                <a:grpSpLocks/>
              </p:cNvGrpSpPr>
              <p:nvPr/>
            </p:nvGrpSpPr>
            <p:grpSpPr bwMode="auto">
              <a:xfrm>
                <a:off x="744" y="3216"/>
                <a:ext cx="2928" cy="144"/>
                <a:chOff x="744" y="2928"/>
                <a:chExt cx="2928" cy="144"/>
              </a:xfrm>
            </p:grpSpPr>
            <p:sp>
              <p:nvSpPr>
                <p:cNvPr id="49178" name="Line 10"/>
                <p:cNvSpPr>
                  <a:spLocks noChangeShapeType="1"/>
                </p:cNvSpPr>
                <p:nvPr/>
              </p:nvSpPr>
              <p:spPr bwMode="auto">
                <a:xfrm>
                  <a:off x="744" y="2928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179" name="Line 11"/>
                <p:cNvSpPr>
                  <a:spLocks noChangeShapeType="1"/>
                </p:cNvSpPr>
                <p:nvPr/>
              </p:nvSpPr>
              <p:spPr bwMode="auto">
                <a:xfrm>
                  <a:off x="744" y="3072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49159" name="Group 12"/>
            <p:cNvGrpSpPr>
              <a:grpSpLocks/>
            </p:cNvGrpSpPr>
            <p:nvPr/>
          </p:nvGrpSpPr>
          <p:grpSpPr bwMode="auto">
            <a:xfrm>
              <a:off x="744" y="3610"/>
              <a:ext cx="2928" cy="498"/>
              <a:chOff x="744" y="2928"/>
              <a:chExt cx="2928" cy="432"/>
            </a:xfrm>
          </p:grpSpPr>
          <p:grpSp>
            <p:nvGrpSpPr>
              <p:cNvPr id="49170" name="Group 13"/>
              <p:cNvGrpSpPr>
                <a:grpSpLocks/>
              </p:cNvGrpSpPr>
              <p:nvPr/>
            </p:nvGrpSpPr>
            <p:grpSpPr bwMode="auto">
              <a:xfrm>
                <a:off x="744" y="2928"/>
                <a:ext cx="2928" cy="144"/>
                <a:chOff x="744" y="2928"/>
                <a:chExt cx="2928" cy="144"/>
              </a:xfrm>
            </p:grpSpPr>
            <p:sp>
              <p:nvSpPr>
                <p:cNvPr id="49174" name="Line 14"/>
                <p:cNvSpPr>
                  <a:spLocks noChangeShapeType="1"/>
                </p:cNvSpPr>
                <p:nvPr/>
              </p:nvSpPr>
              <p:spPr bwMode="auto">
                <a:xfrm>
                  <a:off x="744" y="2928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175" name="Line 15"/>
                <p:cNvSpPr>
                  <a:spLocks noChangeShapeType="1"/>
                </p:cNvSpPr>
                <p:nvPr/>
              </p:nvSpPr>
              <p:spPr bwMode="auto">
                <a:xfrm>
                  <a:off x="744" y="3072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9171" name="Group 16"/>
              <p:cNvGrpSpPr>
                <a:grpSpLocks/>
              </p:cNvGrpSpPr>
              <p:nvPr/>
            </p:nvGrpSpPr>
            <p:grpSpPr bwMode="auto">
              <a:xfrm>
                <a:off x="744" y="3216"/>
                <a:ext cx="2928" cy="144"/>
                <a:chOff x="744" y="2928"/>
                <a:chExt cx="2928" cy="144"/>
              </a:xfrm>
            </p:grpSpPr>
            <p:sp>
              <p:nvSpPr>
                <p:cNvPr id="49172" name="Line 17"/>
                <p:cNvSpPr>
                  <a:spLocks noChangeShapeType="1"/>
                </p:cNvSpPr>
                <p:nvPr/>
              </p:nvSpPr>
              <p:spPr bwMode="auto">
                <a:xfrm>
                  <a:off x="744" y="2928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173" name="Line 18"/>
                <p:cNvSpPr>
                  <a:spLocks noChangeShapeType="1"/>
                </p:cNvSpPr>
                <p:nvPr/>
              </p:nvSpPr>
              <p:spPr bwMode="auto">
                <a:xfrm>
                  <a:off x="744" y="3072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49160" name="Group 19"/>
            <p:cNvGrpSpPr>
              <a:grpSpLocks/>
            </p:cNvGrpSpPr>
            <p:nvPr/>
          </p:nvGrpSpPr>
          <p:grpSpPr bwMode="auto">
            <a:xfrm>
              <a:off x="744" y="4272"/>
              <a:ext cx="2928" cy="498"/>
              <a:chOff x="744" y="2928"/>
              <a:chExt cx="2928" cy="432"/>
            </a:xfrm>
          </p:grpSpPr>
          <p:grpSp>
            <p:nvGrpSpPr>
              <p:cNvPr id="49164" name="Group 20"/>
              <p:cNvGrpSpPr>
                <a:grpSpLocks/>
              </p:cNvGrpSpPr>
              <p:nvPr/>
            </p:nvGrpSpPr>
            <p:grpSpPr bwMode="auto">
              <a:xfrm>
                <a:off x="744" y="2928"/>
                <a:ext cx="2928" cy="144"/>
                <a:chOff x="744" y="2928"/>
                <a:chExt cx="2928" cy="144"/>
              </a:xfrm>
            </p:grpSpPr>
            <p:sp>
              <p:nvSpPr>
                <p:cNvPr id="49168" name="Line 21"/>
                <p:cNvSpPr>
                  <a:spLocks noChangeShapeType="1"/>
                </p:cNvSpPr>
                <p:nvPr/>
              </p:nvSpPr>
              <p:spPr bwMode="auto">
                <a:xfrm>
                  <a:off x="744" y="2928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169" name="Line 22"/>
                <p:cNvSpPr>
                  <a:spLocks noChangeShapeType="1"/>
                </p:cNvSpPr>
                <p:nvPr/>
              </p:nvSpPr>
              <p:spPr bwMode="auto">
                <a:xfrm>
                  <a:off x="744" y="3072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9165" name="Group 23"/>
              <p:cNvGrpSpPr>
                <a:grpSpLocks/>
              </p:cNvGrpSpPr>
              <p:nvPr/>
            </p:nvGrpSpPr>
            <p:grpSpPr bwMode="auto">
              <a:xfrm>
                <a:off x="744" y="3216"/>
                <a:ext cx="2928" cy="144"/>
                <a:chOff x="744" y="2928"/>
                <a:chExt cx="2928" cy="144"/>
              </a:xfrm>
            </p:grpSpPr>
            <p:sp>
              <p:nvSpPr>
                <p:cNvPr id="49166" name="Line 24"/>
                <p:cNvSpPr>
                  <a:spLocks noChangeShapeType="1"/>
                </p:cNvSpPr>
                <p:nvPr/>
              </p:nvSpPr>
              <p:spPr bwMode="auto">
                <a:xfrm>
                  <a:off x="744" y="2928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167" name="Line 25"/>
                <p:cNvSpPr>
                  <a:spLocks noChangeShapeType="1"/>
                </p:cNvSpPr>
                <p:nvPr/>
              </p:nvSpPr>
              <p:spPr bwMode="auto">
                <a:xfrm>
                  <a:off x="744" y="3072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49161" name="Group 26"/>
            <p:cNvGrpSpPr>
              <a:grpSpLocks/>
            </p:cNvGrpSpPr>
            <p:nvPr/>
          </p:nvGrpSpPr>
          <p:grpSpPr bwMode="auto">
            <a:xfrm>
              <a:off x="744" y="4944"/>
              <a:ext cx="2928" cy="166"/>
              <a:chOff x="744" y="2928"/>
              <a:chExt cx="2928" cy="144"/>
            </a:xfrm>
          </p:grpSpPr>
          <p:sp>
            <p:nvSpPr>
              <p:cNvPr id="49162" name="Line 27"/>
              <p:cNvSpPr>
                <a:spLocks noChangeShapeType="1"/>
              </p:cNvSpPr>
              <p:nvPr/>
            </p:nvSpPr>
            <p:spPr bwMode="auto">
              <a:xfrm>
                <a:off x="744" y="2928"/>
                <a:ext cx="29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9163" name="Line 28"/>
              <p:cNvSpPr>
                <a:spLocks noChangeShapeType="1"/>
              </p:cNvSpPr>
              <p:nvPr/>
            </p:nvSpPr>
            <p:spPr bwMode="auto">
              <a:xfrm>
                <a:off x="744" y="3072"/>
                <a:ext cx="29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96925" indent="-306388"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225550" indent="-244475"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716088" indent="-244475"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206625" indent="-244475"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663825" indent="-244475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3121025" indent="-244475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578225" indent="-244475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4035425" indent="-244475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4C3BF650-8B44-42AE-B8B5-FA2F55D65D02}" type="slidenum">
              <a:rPr lang="en-US" altLang="en-US" sz="1300" smtClean="0"/>
              <a:pPr algn="r">
                <a:defRPr/>
              </a:pPr>
              <a:t>16</a:t>
            </a:fld>
            <a:endParaRPr lang="en-US" altLang="en-US" sz="1300" smtClean="0"/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4024313" y="9723438"/>
            <a:ext cx="3078162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983" tIns="49991" rIns="99983" bIns="49991" anchor="b"/>
          <a:lstStyle>
            <a:lvl1pPr defTabSz="93186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>
                <a:schemeClr val="tx2"/>
              </a:buClr>
              <a:buSzPct val="105000"/>
            </a:pPr>
            <a:fld id="{8AA08CD6-9454-4550-A739-882D357763D2}" type="slidenum">
              <a:rPr lang="en-US" altLang="en-US" sz="1400"/>
              <a:pPr algn="r">
                <a:spcBef>
                  <a:spcPct val="50000"/>
                </a:spcBef>
                <a:buClr>
                  <a:schemeClr val="tx2"/>
                </a:buClr>
                <a:buSzPct val="105000"/>
              </a:pPr>
              <a:t>16</a:t>
            </a:fld>
            <a:endParaRPr lang="en-US" altLang="en-US" sz="1400"/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60925"/>
            <a:ext cx="5213350" cy="4603750"/>
          </a:xfrm>
          <a:noFill/>
        </p:spPr>
        <p:txBody>
          <a:bodyPr lIns="99983" tIns="49991" rIns="99983" bIns="49991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96925" indent="-306388"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225550" indent="-244475"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716088" indent="-244475"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206625" indent="-244475"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663825" indent="-244475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3121025" indent="-244475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578225" indent="-244475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4035425" indent="-244475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4047FEF6-E785-4DDB-9252-ED88F2DA591E}" type="slidenum">
              <a:rPr lang="en-US" altLang="en-US" sz="1300" smtClean="0"/>
              <a:pPr algn="r">
                <a:defRPr/>
              </a:pPr>
              <a:t>17</a:t>
            </a:fld>
            <a:endParaRPr lang="en-US" altLang="en-US" sz="1300" smtClean="0"/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4024313" y="9723438"/>
            <a:ext cx="3078162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983" tIns="49991" rIns="99983" bIns="49991" anchor="b"/>
          <a:lstStyle>
            <a:lvl1pPr defTabSz="93186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>
                <a:schemeClr val="tx2"/>
              </a:buClr>
              <a:buSzPct val="105000"/>
            </a:pPr>
            <a:fld id="{473D9FF0-0FCE-4C95-B6C6-CAE96A72C4AB}" type="slidenum">
              <a:rPr lang="en-US" altLang="en-US" sz="1400"/>
              <a:pPr algn="r">
                <a:spcBef>
                  <a:spcPct val="50000"/>
                </a:spcBef>
                <a:buClr>
                  <a:schemeClr val="tx2"/>
                </a:buClr>
                <a:buSzPct val="105000"/>
              </a:pPr>
              <a:t>17</a:t>
            </a:fld>
            <a:endParaRPr lang="en-US" altLang="en-US" sz="1400"/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60925"/>
            <a:ext cx="5213350" cy="4603750"/>
          </a:xfrm>
          <a:noFill/>
        </p:spPr>
        <p:txBody>
          <a:bodyPr lIns="99983" tIns="49991" rIns="99983" bIns="49991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96925" indent="-306388"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225550" indent="-244475"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716088" indent="-244475"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206625" indent="-244475"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663825" indent="-244475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3121025" indent="-244475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578225" indent="-244475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4035425" indent="-244475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4503EEFA-C13E-4B66-9121-2DCEB8BD29AF}" type="slidenum">
              <a:rPr lang="en-US" altLang="en-US" sz="1300" smtClean="0"/>
              <a:pPr algn="r">
                <a:defRPr/>
              </a:pPr>
              <a:t>20</a:t>
            </a:fld>
            <a:endParaRPr lang="en-US" altLang="en-US" sz="13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60925"/>
            <a:ext cx="5213350" cy="4603750"/>
          </a:xfrm>
          <a:noFill/>
        </p:spPr>
        <p:txBody>
          <a:bodyPr/>
          <a:lstStyle/>
          <a:p>
            <a:endParaRPr lang="en-US" altLang="en-US" smtClean="0"/>
          </a:p>
        </p:txBody>
      </p:sp>
      <p:grpSp>
        <p:nvGrpSpPr>
          <p:cNvPr id="52229" name="Group 4"/>
          <p:cNvGrpSpPr>
            <a:grpSpLocks/>
          </p:cNvGrpSpPr>
          <p:nvPr/>
        </p:nvGrpSpPr>
        <p:grpSpPr bwMode="auto">
          <a:xfrm>
            <a:off x="1196975" y="5451475"/>
            <a:ext cx="4708525" cy="3943350"/>
            <a:chOff x="744" y="2928"/>
            <a:chExt cx="2928" cy="2182"/>
          </a:xfrm>
        </p:grpSpPr>
        <p:grpSp>
          <p:nvGrpSpPr>
            <p:cNvPr id="52230" name="Group 5"/>
            <p:cNvGrpSpPr>
              <a:grpSpLocks/>
            </p:cNvGrpSpPr>
            <p:nvPr/>
          </p:nvGrpSpPr>
          <p:grpSpPr bwMode="auto">
            <a:xfrm>
              <a:off x="744" y="2928"/>
              <a:ext cx="2928" cy="498"/>
              <a:chOff x="744" y="2928"/>
              <a:chExt cx="2928" cy="432"/>
            </a:xfrm>
          </p:grpSpPr>
          <p:grpSp>
            <p:nvGrpSpPr>
              <p:cNvPr id="52248" name="Group 6"/>
              <p:cNvGrpSpPr>
                <a:grpSpLocks/>
              </p:cNvGrpSpPr>
              <p:nvPr/>
            </p:nvGrpSpPr>
            <p:grpSpPr bwMode="auto">
              <a:xfrm>
                <a:off x="744" y="2928"/>
                <a:ext cx="2928" cy="144"/>
                <a:chOff x="744" y="2928"/>
                <a:chExt cx="2928" cy="144"/>
              </a:xfrm>
            </p:grpSpPr>
            <p:sp>
              <p:nvSpPr>
                <p:cNvPr id="52252" name="Line 7"/>
                <p:cNvSpPr>
                  <a:spLocks noChangeShapeType="1"/>
                </p:cNvSpPr>
                <p:nvPr/>
              </p:nvSpPr>
              <p:spPr bwMode="auto">
                <a:xfrm>
                  <a:off x="744" y="2928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253" name="Line 8"/>
                <p:cNvSpPr>
                  <a:spLocks noChangeShapeType="1"/>
                </p:cNvSpPr>
                <p:nvPr/>
              </p:nvSpPr>
              <p:spPr bwMode="auto">
                <a:xfrm>
                  <a:off x="744" y="3072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2249" name="Group 9"/>
              <p:cNvGrpSpPr>
                <a:grpSpLocks/>
              </p:cNvGrpSpPr>
              <p:nvPr/>
            </p:nvGrpSpPr>
            <p:grpSpPr bwMode="auto">
              <a:xfrm>
                <a:off x="744" y="3216"/>
                <a:ext cx="2928" cy="144"/>
                <a:chOff x="744" y="2928"/>
                <a:chExt cx="2928" cy="144"/>
              </a:xfrm>
            </p:grpSpPr>
            <p:sp>
              <p:nvSpPr>
                <p:cNvPr id="52250" name="Line 10"/>
                <p:cNvSpPr>
                  <a:spLocks noChangeShapeType="1"/>
                </p:cNvSpPr>
                <p:nvPr/>
              </p:nvSpPr>
              <p:spPr bwMode="auto">
                <a:xfrm>
                  <a:off x="744" y="2928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251" name="Line 11"/>
                <p:cNvSpPr>
                  <a:spLocks noChangeShapeType="1"/>
                </p:cNvSpPr>
                <p:nvPr/>
              </p:nvSpPr>
              <p:spPr bwMode="auto">
                <a:xfrm>
                  <a:off x="744" y="3072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31" name="Group 12"/>
            <p:cNvGrpSpPr>
              <a:grpSpLocks/>
            </p:cNvGrpSpPr>
            <p:nvPr/>
          </p:nvGrpSpPr>
          <p:grpSpPr bwMode="auto">
            <a:xfrm>
              <a:off x="744" y="3610"/>
              <a:ext cx="2928" cy="498"/>
              <a:chOff x="744" y="2928"/>
              <a:chExt cx="2928" cy="432"/>
            </a:xfrm>
          </p:grpSpPr>
          <p:grpSp>
            <p:nvGrpSpPr>
              <p:cNvPr id="52242" name="Group 13"/>
              <p:cNvGrpSpPr>
                <a:grpSpLocks/>
              </p:cNvGrpSpPr>
              <p:nvPr/>
            </p:nvGrpSpPr>
            <p:grpSpPr bwMode="auto">
              <a:xfrm>
                <a:off x="744" y="2928"/>
                <a:ext cx="2928" cy="144"/>
                <a:chOff x="744" y="2928"/>
                <a:chExt cx="2928" cy="144"/>
              </a:xfrm>
            </p:grpSpPr>
            <p:sp>
              <p:nvSpPr>
                <p:cNvPr id="52246" name="Line 14"/>
                <p:cNvSpPr>
                  <a:spLocks noChangeShapeType="1"/>
                </p:cNvSpPr>
                <p:nvPr/>
              </p:nvSpPr>
              <p:spPr bwMode="auto">
                <a:xfrm>
                  <a:off x="744" y="2928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247" name="Line 15"/>
                <p:cNvSpPr>
                  <a:spLocks noChangeShapeType="1"/>
                </p:cNvSpPr>
                <p:nvPr/>
              </p:nvSpPr>
              <p:spPr bwMode="auto">
                <a:xfrm>
                  <a:off x="744" y="3072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2243" name="Group 16"/>
              <p:cNvGrpSpPr>
                <a:grpSpLocks/>
              </p:cNvGrpSpPr>
              <p:nvPr/>
            </p:nvGrpSpPr>
            <p:grpSpPr bwMode="auto">
              <a:xfrm>
                <a:off x="744" y="3216"/>
                <a:ext cx="2928" cy="144"/>
                <a:chOff x="744" y="2928"/>
                <a:chExt cx="2928" cy="144"/>
              </a:xfrm>
            </p:grpSpPr>
            <p:sp>
              <p:nvSpPr>
                <p:cNvPr id="52244" name="Line 17"/>
                <p:cNvSpPr>
                  <a:spLocks noChangeShapeType="1"/>
                </p:cNvSpPr>
                <p:nvPr/>
              </p:nvSpPr>
              <p:spPr bwMode="auto">
                <a:xfrm>
                  <a:off x="744" y="2928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245" name="Line 18"/>
                <p:cNvSpPr>
                  <a:spLocks noChangeShapeType="1"/>
                </p:cNvSpPr>
                <p:nvPr/>
              </p:nvSpPr>
              <p:spPr bwMode="auto">
                <a:xfrm>
                  <a:off x="744" y="3072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32" name="Group 19"/>
            <p:cNvGrpSpPr>
              <a:grpSpLocks/>
            </p:cNvGrpSpPr>
            <p:nvPr/>
          </p:nvGrpSpPr>
          <p:grpSpPr bwMode="auto">
            <a:xfrm>
              <a:off x="744" y="4272"/>
              <a:ext cx="2928" cy="498"/>
              <a:chOff x="744" y="2928"/>
              <a:chExt cx="2928" cy="432"/>
            </a:xfrm>
          </p:grpSpPr>
          <p:grpSp>
            <p:nvGrpSpPr>
              <p:cNvPr id="52236" name="Group 20"/>
              <p:cNvGrpSpPr>
                <a:grpSpLocks/>
              </p:cNvGrpSpPr>
              <p:nvPr/>
            </p:nvGrpSpPr>
            <p:grpSpPr bwMode="auto">
              <a:xfrm>
                <a:off x="744" y="2928"/>
                <a:ext cx="2928" cy="144"/>
                <a:chOff x="744" y="2928"/>
                <a:chExt cx="2928" cy="144"/>
              </a:xfrm>
            </p:grpSpPr>
            <p:sp>
              <p:nvSpPr>
                <p:cNvPr id="52240" name="Line 21"/>
                <p:cNvSpPr>
                  <a:spLocks noChangeShapeType="1"/>
                </p:cNvSpPr>
                <p:nvPr/>
              </p:nvSpPr>
              <p:spPr bwMode="auto">
                <a:xfrm>
                  <a:off x="744" y="2928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241" name="Line 22"/>
                <p:cNvSpPr>
                  <a:spLocks noChangeShapeType="1"/>
                </p:cNvSpPr>
                <p:nvPr/>
              </p:nvSpPr>
              <p:spPr bwMode="auto">
                <a:xfrm>
                  <a:off x="744" y="3072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2237" name="Group 23"/>
              <p:cNvGrpSpPr>
                <a:grpSpLocks/>
              </p:cNvGrpSpPr>
              <p:nvPr/>
            </p:nvGrpSpPr>
            <p:grpSpPr bwMode="auto">
              <a:xfrm>
                <a:off x="744" y="3216"/>
                <a:ext cx="2928" cy="144"/>
                <a:chOff x="744" y="2928"/>
                <a:chExt cx="2928" cy="144"/>
              </a:xfrm>
            </p:grpSpPr>
            <p:sp>
              <p:nvSpPr>
                <p:cNvPr id="52238" name="Line 24"/>
                <p:cNvSpPr>
                  <a:spLocks noChangeShapeType="1"/>
                </p:cNvSpPr>
                <p:nvPr/>
              </p:nvSpPr>
              <p:spPr bwMode="auto">
                <a:xfrm>
                  <a:off x="744" y="2928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239" name="Line 25"/>
                <p:cNvSpPr>
                  <a:spLocks noChangeShapeType="1"/>
                </p:cNvSpPr>
                <p:nvPr/>
              </p:nvSpPr>
              <p:spPr bwMode="auto">
                <a:xfrm>
                  <a:off x="744" y="3072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33" name="Group 26"/>
            <p:cNvGrpSpPr>
              <a:grpSpLocks/>
            </p:cNvGrpSpPr>
            <p:nvPr/>
          </p:nvGrpSpPr>
          <p:grpSpPr bwMode="auto">
            <a:xfrm>
              <a:off x="744" y="4944"/>
              <a:ext cx="2928" cy="166"/>
              <a:chOff x="744" y="2928"/>
              <a:chExt cx="2928" cy="144"/>
            </a:xfrm>
          </p:grpSpPr>
          <p:sp>
            <p:nvSpPr>
              <p:cNvPr id="52234" name="Line 27"/>
              <p:cNvSpPr>
                <a:spLocks noChangeShapeType="1"/>
              </p:cNvSpPr>
              <p:nvPr/>
            </p:nvSpPr>
            <p:spPr bwMode="auto">
              <a:xfrm>
                <a:off x="744" y="2928"/>
                <a:ext cx="29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235" name="Line 28"/>
              <p:cNvSpPr>
                <a:spLocks noChangeShapeType="1"/>
              </p:cNvSpPr>
              <p:nvPr/>
            </p:nvSpPr>
            <p:spPr bwMode="auto">
              <a:xfrm>
                <a:off x="744" y="3072"/>
                <a:ext cx="29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96925" indent="-306388"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225550" indent="-244475"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716088" indent="-244475"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206625" indent="-244475"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663825" indent="-244475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3121025" indent="-244475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578225" indent="-244475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4035425" indent="-244475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659A72F7-907B-430E-BC88-DBE42F1BBEC1}" type="slidenum">
              <a:rPr lang="en-US" altLang="en-US" sz="1300" smtClean="0"/>
              <a:pPr algn="r">
                <a:defRPr/>
              </a:pPr>
              <a:t>26</a:t>
            </a:fld>
            <a:endParaRPr lang="en-US" altLang="en-US" sz="13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60925"/>
            <a:ext cx="5213350" cy="4603750"/>
          </a:xfrm>
          <a:noFill/>
        </p:spPr>
        <p:txBody>
          <a:bodyPr/>
          <a:lstStyle/>
          <a:p>
            <a:endParaRPr lang="en-US" altLang="en-US" smtClean="0"/>
          </a:p>
        </p:txBody>
      </p:sp>
      <p:grpSp>
        <p:nvGrpSpPr>
          <p:cNvPr id="53253" name="Group 4"/>
          <p:cNvGrpSpPr>
            <a:grpSpLocks/>
          </p:cNvGrpSpPr>
          <p:nvPr/>
        </p:nvGrpSpPr>
        <p:grpSpPr bwMode="auto">
          <a:xfrm>
            <a:off x="1196975" y="5451475"/>
            <a:ext cx="4708525" cy="3943350"/>
            <a:chOff x="744" y="2928"/>
            <a:chExt cx="2928" cy="2182"/>
          </a:xfrm>
        </p:grpSpPr>
        <p:grpSp>
          <p:nvGrpSpPr>
            <p:cNvPr id="53254" name="Group 5"/>
            <p:cNvGrpSpPr>
              <a:grpSpLocks/>
            </p:cNvGrpSpPr>
            <p:nvPr/>
          </p:nvGrpSpPr>
          <p:grpSpPr bwMode="auto">
            <a:xfrm>
              <a:off x="744" y="2928"/>
              <a:ext cx="2928" cy="498"/>
              <a:chOff x="744" y="2928"/>
              <a:chExt cx="2928" cy="432"/>
            </a:xfrm>
          </p:grpSpPr>
          <p:grpSp>
            <p:nvGrpSpPr>
              <p:cNvPr id="53272" name="Group 6"/>
              <p:cNvGrpSpPr>
                <a:grpSpLocks/>
              </p:cNvGrpSpPr>
              <p:nvPr/>
            </p:nvGrpSpPr>
            <p:grpSpPr bwMode="auto">
              <a:xfrm>
                <a:off x="744" y="2928"/>
                <a:ext cx="2928" cy="144"/>
                <a:chOff x="744" y="2928"/>
                <a:chExt cx="2928" cy="144"/>
              </a:xfrm>
            </p:grpSpPr>
            <p:sp>
              <p:nvSpPr>
                <p:cNvPr id="53276" name="Line 7"/>
                <p:cNvSpPr>
                  <a:spLocks noChangeShapeType="1"/>
                </p:cNvSpPr>
                <p:nvPr/>
              </p:nvSpPr>
              <p:spPr bwMode="auto">
                <a:xfrm>
                  <a:off x="744" y="2928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3277" name="Line 8"/>
                <p:cNvSpPr>
                  <a:spLocks noChangeShapeType="1"/>
                </p:cNvSpPr>
                <p:nvPr/>
              </p:nvSpPr>
              <p:spPr bwMode="auto">
                <a:xfrm>
                  <a:off x="744" y="3072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3273" name="Group 9"/>
              <p:cNvGrpSpPr>
                <a:grpSpLocks/>
              </p:cNvGrpSpPr>
              <p:nvPr/>
            </p:nvGrpSpPr>
            <p:grpSpPr bwMode="auto">
              <a:xfrm>
                <a:off x="744" y="3216"/>
                <a:ext cx="2928" cy="144"/>
                <a:chOff x="744" y="2928"/>
                <a:chExt cx="2928" cy="144"/>
              </a:xfrm>
            </p:grpSpPr>
            <p:sp>
              <p:nvSpPr>
                <p:cNvPr id="53274" name="Line 10"/>
                <p:cNvSpPr>
                  <a:spLocks noChangeShapeType="1"/>
                </p:cNvSpPr>
                <p:nvPr/>
              </p:nvSpPr>
              <p:spPr bwMode="auto">
                <a:xfrm>
                  <a:off x="744" y="2928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3275" name="Line 11"/>
                <p:cNvSpPr>
                  <a:spLocks noChangeShapeType="1"/>
                </p:cNvSpPr>
                <p:nvPr/>
              </p:nvSpPr>
              <p:spPr bwMode="auto">
                <a:xfrm>
                  <a:off x="744" y="3072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53255" name="Group 12"/>
            <p:cNvGrpSpPr>
              <a:grpSpLocks/>
            </p:cNvGrpSpPr>
            <p:nvPr/>
          </p:nvGrpSpPr>
          <p:grpSpPr bwMode="auto">
            <a:xfrm>
              <a:off x="744" y="3610"/>
              <a:ext cx="2928" cy="498"/>
              <a:chOff x="744" y="2928"/>
              <a:chExt cx="2928" cy="432"/>
            </a:xfrm>
          </p:grpSpPr>
          <p:grpSp>
            <p:nvGrpSpPr>
              <p:cNvPr id="53266" name="Group 13"/>
              <p:cNvGrpSpPr>
                <a:grpSpLocks/>
              </p:cNvGrpSpPr>
              <p:nvPr/>
            </p:nvGrpSpPr>
            <p:grpSpPr bwMode="auto">
              <a:xfrm>
                <a:off x="744" y="2928"/>
                <a:ext cx="2928" cy="144"/>
                <a:chOff x="744" y="2928"/>
                <a:chExt cx="2928" cy="144"/>
              </a:xfrm>
            </p:grpSpPr>
            <p:sp>
              <p:nvSpPr>
                <p:cNvPr id="53270" name="Line 14"/>
                <p:cNvSpPr>
                  <a:spLocks noChangeShapeType="1"/>
                </p:cNvSpPr>
                <p:nvPr/>
              </p:nvSpPr>
              <p:spPr bwMode="auto">
                <a:xfrm>
                  <a:off x="744" y="2928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3271" name="Line 15"/>
                <p:cNvSpPr>
                  <a:spLocks noChangeShapeType="1"/>
                </p:cNvSpPr>
                <p:nvPr/>
              </p:nvSpPr>
              <p:spPr bwMode="auto">
                <a:xfrm>
                  <a:off x="744" y="3072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3267" name="Group 16"/>
              <p:cNvGrpSpPr>
                <a:grpSpLocks/>
              </p:cNvGrpSpPr>
              <p:nvPr/>
            </p:nvGrpSpPr>
            <p:grpSpPr bwMode="auto">
              <a:xfrm>
                <a:off x="744" y="3216"/>
                <a:ext cx="2928" cy="144"/>
                <a:chOff x="744" y="2928"/>
                <a:chExt cx="2928" cy="144"/>
              </a:xfrm>
            </p:grpSpPr>
            <p:sp>
              <p:nvSpPr>
                <p:cNvPr id="53268" name="Line 17"/>
                <p:cNvSpPr>
                  <a:spLocks noChangeShapeType="1"/>
                </p:cNvSpPr>
                <p:nvPr/>
              </p:nvSpPr>
              <p:spPr bwMode="auto">
                <a:xfrm>
                  <a:off x="744" y="2928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3269" name="Line 18"/>
                <p:cNvSpPr>
                  <a:spLocks noChangeShapeType="1"/>
                </p:cNvSpPr>
                <p:nvPr/>
              </p:nvSpPr>
              <p:spPr bwMode="auto">
                <a:xfrm>
                  <a:off x="744" y="3072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53256" name="Group 19"/>
            <p:cNvGrpSpPr>
              <a:grpSpLocks/>
            </p:cNvGrpSpPr>
            <p:nvPr/>
          </p:nvGrpSpPr>
          <p:grpSpPr bwMode="auto">
            <a:xfrm>
              <a:off x="744" y="4272"/>
              <a:ext cx="2928" cy="498"/>
              <a:chOff x="744" y="2928"/>
              <a:chExt cx="2928" cy="432"/>
            </a:xfrm>
          </p:grpSpPr>
          <p:grpSp>
            <p:nvGrpSpPr>
              <p:cNvPr id="53260" name="Group 20"/>
              <p:cNvGrpSpPr>
                <a:grpSpLocks/>
              </p:cNvGrpSpPr>
              <p:nvPr/>
            </p:nvGrpSpPr>
            <p:grpSpPr bwMode="auto">
              <a:xfrm>
                <a:off x="744" y="2928"/>
                <a:ext cx="2928" cy="144"/>
                <a:chOff x="744" y="2928"/>
                <a:chExt cx="2928" cy="144"/>
              </a:xfrm>
            </p:grpSpPr>
            <p:sp>
              <p:nvSpPr>
                <p:cNvPr id="53264" name="Line 21"/>
                <p:cNvSpPr>
                  <a:spLocks noChangeShapeType="1"/>
                </p:cNvSpPr>
                <p:nvPr/>
              </p:nvSpPr>
              <p:spPr bwMode="auto">
                <a:xfrm>
                  <a:off x="744" y="2928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3265" name="Line 22"/>
                <p:cNvSpPr>
                  <a:spLocks noChangeShapeType="1"/>
                </p:cNvSpPr>
                <p:nvPr/>
              </p:nvSpPr>
              <p:spPr bwMode="auto">
                <a:xfrm>
                  <a:off x="744" y="3072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3261" name="Group 23"/>
              <p:cNvGrpSpPr>
                <a:grpSpLocks/>
              </p:cNvGrpSpPr>
              <p:nvPr/>
            </p:nvGrpSpPr>
            <p:grpSpPr bwMode="auto">
              <a:xfrm>
                <a:off x="744" y="3216"/>
                <a:ext cx="2928" cy="144"/>
                <a:chOff x="744" y="2928"/>
                <a:chExt cx="2928" cy="144"/>
              </a:xfrm>
            </p:grpSpPr>
            <p:sp>
              <p:nvSpPr>
                <p:cNvPr id="53262" name="Line 24"/>
                <p:cNvSpPr>
                  <a:spLocks noChangeShapeType="1"/>
                </p:cNvSpPr>
                <p:nvPr/>
              </p:nvSpPr>
              <p:spPr bwMode="auto">
                <a:xfrm>
                  <a:off x="744" y="2928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3263" name="Line 25"/>
                <p:cNvSpPr>
                  <a:spLocks noChangeShapeType="1"/>
                </p:cNvSpPr>
                <p:nvPr/>
              </p:nvSpPr>
              <p:spPr bwMode="auto">
                <a:xfrm>
                  <a:off x="744" y="3072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53257" name="Group 26"/>
            <p:cNvGrpSpPr>
              <a:grpSpLocks/>
            </p:cNvGrpSpPr>
            <p:nvPr/>
          </p:nvGrpSpPr>
          <p:grpSpPr bwMode="auto">
            <a:xfrm>
              <a:off x="744" y="4944"/>
              <a:ext cx="2928" cy="166"/>
              <a:chOff x="744" y="2928"/>
              <a:chExt cx="2928" cy="144"/>
            </a:xfrm>
          </p:grpSpPr>
          <p:sp>
            <p:nvSpPr>
              <p:cNvPr id="53258" name="Line 27"/>
              <p:cNvSpPr>
                <a:spLocks noChangeShapeType="1"/>
              </p:cNvSpPr>
              <p:nvPr/>
            </p:nvSpPr>
            <p:spPr bwMode="auto">
              <a:xfrm>
                <a:off x="744" y="2928"/>
                <a:ext cx="29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259" name="Line 28"/>
              <p:cNvSpPr>
                <a:spLocks noChangeShapeType="1"/>
              </p:cNvSpPr>
              <p:nvPr/>
            </p:nvSpPr>
            <p:spPr bwMode="auto">
              <a:xfrm>
                <a:off x="744" y="3072"/>
                <a:ext cx="29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96925" indent="-306388"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225550" indent="-244475"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716088" indent="-244475"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206625" indent="-244475" algn="ctr" defTabSz="990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663825" indent="-244475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3121025" indent="-244475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578225" indent="-244475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4035425" indent="-244475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415D9CB8-4515-4AC7-A35D-FC8F095E64D5}" type="slidenum">
              <a:rPr lang="en-US" altLang="en-US" sz="1300" smtClean="0"/>
              <a:pPr algn="r">
                <a:defRPr/>
              </a:pPr>
              <a:t>30</a:t>
            </a:fld>
            <a:endParaRPr lang="en-US" altLang="en-US" sz="13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60925"/>
            <a:ext cx="5213350" cy="4603750"/>
          </a:xfrm>
          <a:noFill/>
        </p:spPr>
        <p:txBody>
          <a:bodyPr/>
          <a:lstStyle/>
          <a:p>
            <a:endParaRPr lang="en-US" altLang="en-US" smtClean="0"/>
          </a:p>
        </p:txBody>
      </p:sp>
      <p:grpSp>
        <p:nvGrpSpPr>
          <p:cNvPr id="54277" name="Group 4"/>
          <p:cNvGrpSpPr>
            <a:grpSpLocks/>
          </p:cNvGrpSpPr>
          <p:nvPr/>
        </p:nvGrpSpPr>
        <p:grpSpPr bwMode="auto">
          <a:xfrm>
            <a:off x="1196975" y="5451475"/>
            <a:ext cx="4708525" cy="3943350"/>
            <a:chOff x="744" y="2928"/>
            <a:chExt cx="2928" cy="2182"/>
          </a:xfrm>
        </p:grpSpPr>
        <p:grpSp>
          <p:nvGrpSpPr>
            <p:cNvPr id="54278" name="Group 5"/>
            <p:cNvGrpSpPr>
              <a:grpSpLocks/>
            </p:cNvGrpSpPr>
            <p:nvPr/>
          </p:nvGrpSpPr>
          <p:grpSpPr bwMode="auto">
            <a:xfrm>
              <a:off x="744" y="2928"/>
              <a:ext cx="2928" cy="498"/>
              <a:chOff x="744" y="2928"/>
              <a:chExt cx="2928" cy="432"/>
            </a:xfrm>
          </p:grpSpPr>
          <p:grpSp>
            <p:nvGrpSpPr>
              <p:cNvPr id="54296" name="Group 6"/>
              <p:cNvGrpSpPr>
                <a:grpSpLocks/>
              </p:cNvGrpSpPr>
              <p:nvPr/>
            </p:nvGrpSpPr>
            <p:grpSpPr bwMode="auto">
              <a:xfrm>
                <a:off x="744" y="2928"/>
                <a:ext cx="2928" cy="144"/>
                <a:chOff x="744" y="2928"/>
                <a:chExt cx="2928" cy="144"/>
              </a:xfrm>
            </p:grpSpPr>
            <p:sp>
              <p:nvSpPr>
                <p:cNvPr id="54300" name="Line 7"/>
                <p:cNvSpPr>
                  <a:spLocks noChangeShapeType="1"/>
                </p:cNvSpPr>
                <p:nvPr/>
              </p:nvSpPr>
              <p:spPr bwMode="auto">
                <a:xfrm>
                  <a:off x="744" y="2928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4301" name="Line 8"/>
                <p:cNvSpPr>
                  <a:spLocks noChangeShapeType="1"/>
                </p:cNvSpPr>
                <p:nvPr/>
              </p:nvSpPr>
              <p:spPr bwMode="auto">
                <a:xfrm>
                  <a:off x="744" y="3072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4297" name="Group 9"/>
              <p:cNvGrpSpPr>
                <a:grpSpLocks/>
              </p:cNvGrpSpPr>
              <p:nvPr/>
            </p:nvGrpSpPr>
            <p:grpSpPr bwMode="auto">
              <a:xfrm>
                <a:off x="744" y="3216"/>
                <a:ext cx="2928" cy="144"/>
                <a:chOff x="744" y="2928"/>
                <a:chExt cx="2928" cy="144"/>
              </a:xfrm>
            </p:grpSpPr>
            <p:sp>
              <p:nvSpPr>
                <p:cNvPr id="54298" name="Line 10"/>
                <p:cNvSpPr>
                  <a:spLocks noChangeShapeType="1"/>
                </p:cNvSpPr>
                <p:nvPr/>
              </p:nvSpPr>
              <p:spPr bwMode="auto">
                <a:xfrm>
                  <a:off x="744" y="2928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4299" name="Line 11"/>
                <p:cNvSpPr>
                  <a:spLocks noChangeShapeType="1"/>
                </p:cNvSpPr>
                <p:nvPr/>
              </p:nvSpPr>
              <p:spPr bwMode="auto">
                <a:xfrm>
                  <a:off x="744" y="3072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54279" name="Group 12"/>
            <p:cNvGrpSpPr>
              <a:grpSpLocks/>
            </p:cNvGrpSpPr>
            <p:nvPr/>
          </p:nvGrpSpPr>
          <p:grpSpPr bwMode="auto">
            <a:xfrm>
              <a:off x="744" y="3610"/>
              <a:ext cx="2928" cy="498"/>
              <a:chOff x="744" y="2928"/>
              <a:chExt cx="2928" cy="432"/>
            </a:xfrm>
          </p:grpSpPr>
          <p:grpSp>
            <p:nvGrpSpPr>
              <p:cNvPr id="54290" name="Group 13"/>
              <p:cNvGrpSpPr>
                <a:grpSpLocks/>
              </p:cNvGrpSpPr>
              <p:nvPr/>
            </p:nvGrpSpPr>
            <p:grpSpPr bwMode="auto">
              <a:xfrm>
                <a:off x="744" y="2928"/>
                <a:ext cx="2928" cy="144"/>
                <a:chOff x="744" y="2928"/>
                <a:chExt cx="2928" cy="144"/>
              </a:xfrm>
            </p:grpSpPr>
            <p:sp>
              <p:nvSpPr>
                <p:cNvPr id="54294" name="Line 14"/>
                <p:cNvSpPr>
                  <a:spLocks noChangeShapeType="1"/>
                </p:cNvSpPr>
                <p:nvPr/>
              </p:nvSpPr>
              <p:spPr bwMode="auto">
                <a:xfrm>
                  <a:off x="744" y="2928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4295" name="Line 15"/>
                <p:cNvSpPr>
                  <a:spLocks noChangeShapeType="1"/>
                </p:cNvSpPr>
                <p:nvPr/>
              </p:nvSpPr>
              <p:spPr bwMode="auto">
                <a:xfrm>
                  <a:off x="744" y="3072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4291" name="Group 16"/>
              <p:cNvGrpSpPr>
                <a:grpSpLocks/>
              </p:cNvGrpSpPr>
              <p:nvPr/>
            </p:nvGrpSpPr>
            <p:grpSpPr bwMode="auto">
              <a:xfrm>
                <a:off x="744" y="3216"/>
                <a:ext cx="2928" cy="144"/>
                <a:chOff x="744" y="2928"/>
                <a:chExt cx="2928" cy="144"/>
              </a:xfrm>
            </p:grpSpPr>
            <p:sp>
              <p:nvSpPr>
                <p:cNvPr id="54292" name="Line 17"/>
                <p:cNvSpPr>
                  <a:spLocks noChangeShapeType="1"/>
                </p:cNvSpPr>
                <p:nvPr/>
              </p:nvSpPr>
              <p:spPr bwMode="auto">
                <a:xfrm>
                  <a:off x="744" y="2928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4293" name="Line 18"/>
                <p:cNvSpPr>
                  <a:spLocks noChangeShapeType="1"/>
                </p:cNvSpPr>
                <p:nvPr/>
              </p:nvSpPr>
              <p:spPr bwMode="auto">
                <a:xfrm>
                  <a:off x="744" y="3072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54280" name="Group 19"/>
            <p:cNvGrpSpPr>
              <a:grpSpLocks/>
            </p:cNvGrpSpPr>
            <p:nvPr/>
          </p:nvGrpSpPr>
          <p:grpSpPr bwMode="auto">
            <a:xfrm>
              <a:off x="744" y="4272"/>
              <a:ext cx="2928" cy="498"/>
              <a:chOff x="744" y="2928"/>
              <a:chExt cx="2928" cy="432"/>
            </a:xfrm>
          </p:grpSpPr>
          <p:grpSp>
            <p:nvGrpSpPr>
              <p:cNvPr id="54284" name="Group 20"/>
              <p:cNvGrpSpPr>
                <a:grpSpLocks/>
              </p:cNvGrpSpPr>
              <p:nvPr/>
            </p:nvGrpSpPr>
            <p:grpSpPr bwMode="auto">
              <a:xfrm>
                <a:off x="744" y="2928"/>
                <a:ext cx="2928" cy="144"/>
                <a:chOff x="744" y="2928"/>
                <a:chExt cx="2928" cy="144"/>
              </a:xfrm>
            </p:grpSpPr>
            <p:sp>
              <p:nvSpPr>
                <p:cNvPr id="54288" name="Line 21"/>
                <p:cNvSpPr>
                  <a:spLocks noChangeShapeType="1"/>
                </p:cNvSpPr>
                <p:nvPr/>
              </p:nvSpPr>
              <p:spPr bwMode="auto">
                <a:xfrm>
                  <a:off x="744" y="2928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4289" name="Line 22"/>
                <p:cNvSpPr>
                  <a:spLocks noChangeShapeType="1"/>
                </p:cNvSpPr>
                <p:nvPr/>
              </p:nvSpPr>
              <p:spPr bwMode="auto">
                <a:xfrm>
                  <a:off x="744" y="3072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4285" name="Group 23"/>
              <p:cNvGrpSpPr>
                <a:grpSpLocks/>
              </p:cNvGrpSpPr>
              <p:nvPr/>
            </p:nvGrpSpPr>
            <p:grpSpPr bwMode="auto">
              <a:xfrm>
                <a:off x="744" y="3216"/>
                <a:ext cx="2928" cy="144"/>
                <a:chOff x="744" y="2928"/>
                <a:chExt cx="2928" cy="144"/>
              </a:xfrm>
            </p:grpSpPr>
            <p:sp>
              <p:nvSpPr>
                <p:cNvPr id="54286" name="Line 24"/>
                <p:cNvSpPr>
                  <a:spLocks noChangeShapeType="1"/>
                </p:cNvSpPr>
                <p:nvPr/>
              </p:nvSpPr>
              <p:spPr bwMode="auto">
                <a:xfrm>
                  <a:off x="744" y="2928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4287" name="Line 25"/>
                <p:cNvSpPr>
                  <a:spLocks noChangeShapeType="1"/>
                </p:cNvSpPr>
                <p:nvPr/>
              </p:nvSpPr>
              <p:spPr bwMode="auto">
                <a:xfrm>
                  <a:off x="744" y="3072"/>
                  <a:ext cx="29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54281" name="Group 26"/>
            <p:cNvGrpSpPr>
              <a:grpSpLocks/>
            </p:cNvGrpSpPr>
            <p:nvPr/>
          </p:nvGrpSpPr>
          <p:grpSpPr bwMode="auto">
            <a:xfrm>
              <a:off x="744" y="4944"/>
              <a:ext cx="2928" cy="166"/>
              <a:chOff x="744" y="2928"/>
              <a:chExt cx="2928" cy="144"/>
            </a:xfrm>
          </p:grpSpPr>
          <p:sp>
            <p:nvSpPr>
              <p:cNvPr id="54282" name="Line 27"/>
              <p:cNvSpPr>
                <a:spLocks noChangeShapeType="1"/>
              </p:cNvSpPr>
              <p:nvPr/>
            </p:nvSpPr>
            <p:spPr bwMode="auto">
              <a:xfrm>
                <a:off x="744" y="2928"/>
                <a:ext cx="29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4283" name="Line 28"/>
              <p:cNvSpPr>
                <a:spLocks noChangeShapeType="1"/>
              </p:cNvSpPr>
              <p:nvPr/>
            </p:nvSpPr>
            <p:spPr bwMode="auto">
              <a:xfrm>
                <a:off x="744" y="3072"/>
                <a:ext cx="29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52"/>
          <p:cNvSpPr>
            <a:spLocks noChangeArrowheads="1"/>
          </p:cNvSpPr>
          <p:nvPr/>
        </p:nvSpPr>
        <p:spPr bwMode="auto">
          <a:xfrm>
            <a:off x="-12700" y="-12700"/>
            <a:ext cx="9156700" cy="18288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00002F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 type="none" w="sm" len="med"/>
            <a:tailEnd type="none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endParaRPr lang="en-US" altLang="en-US" smtClean="0">
              <a:cs typeface="+mn-cs"/>
            </a:endParaRPr>
          </a:p>
        </p:txBody>
      </p:sp>
      <p:sp>
        <p:nvSpPr>
          <p:cNvPr id="5" name="Rectangle 2053"/>
          <p:cNvSpPr>
            <a:spLocks noChangeArrowheads="1"/>
          </p:cNvSpPr>
          <p:nvPr userDrawn="1"/>
        </p:nvSpPr>
        <p:spPr bwMode="auto">
          <a:xfrm>
            <a:off x="-12700" y="-12700"/>
            <a:ext cx="9156700" cy="18288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00002F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 type="none" w="sm" len="med"/>
            <a:tailEnd type="none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endParaRPr lang="en-US" altLang="en-US" smtClean="0">
              <a:cs typeface="+mn-cs"/>
            </a:endParaRPr>
          </a:p>
        </p:txBody>
      </p:sp>
      <p:sp>
        <p:nvSpPr>
          <p:cNvPr id="188418" name="Rectangle 2050"/>
          <p:cNvSpPr>
            <a:spLocks noGrp="1" noChangeArrowheads="1"/>
          </p:cNvSpPr>
          <p:nvPr>
            <p:ph type="subTitle" idx="1"/>
          </p:nvPr>
        </p:nvSpPr>
        <p:spPr>
          <a:xfrm>
            <a:off x="2808288" y="5848350"/>
            <a:ext cx="5988050" cy="7302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CECECE"/>
                  </a:outerShdw>
                </a:effectLst>
              </a14:hiddenEffects>
            </a:ext>
          </a:extLst>
        </p:spPr>
        <p:txBody>
          <a:bodyPr lIns="91440" tIns="320040" rIns="91440" bIns="45720" anchor="b">
            <a:spAutoFit/>
          </a:bodyPr>
          <a:lstStyle>
            <a:lvl1pPr marL="0" indent="0" algn="r">
              <a:lnSpc>
                <a:spcPct val="85000"/>
              </a:lnSpc>
              <a:spcAft>
                <a:spcPct val="10000"/>
              </a:spcAft>
              <a:buClr>
                <a:srgbClr val="FF0000"/>
              </a:buClr>
              <a:buFont typeface="Wingdings" pitchFamily="2" charset="2"/>
              <a:buNone/>
              <a:defRPr kumimoji="1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88419" name="Rectangle 2051"/>
          <p:cNvSpPr>
            <a:spLocks noGrp="1" noChangeArrowheads="1"/>
          </p:cNvSpPr>
          <p:nvPr>
            <p:ph type="ctrTitle"/>
          </p:nvPr>
        </p:nvSpPr>
        <p:spPr>
          <a:xfrm>
            <a:off x="0" y="2020888"/>
            <a:ext cx="9144000" cy="30146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t" anchorCtr="1"/>
          <a:lstStyle>
            <a:lvl1pPr algn="ctr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defRPr sz="4800">
                <a:solidFill>
                  <a:srgbClr val="967F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437114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59677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544497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013" y="1300163"/>
            <a:ext cx="4260850" cy="4883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300163"/>
            <a:ext cx="4262437" cy="4883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794000" y="6311900"/>
            <a:ext cx="37338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Network Health Assessment Industry Initiative</a:t>
            </a:r>
          </a:p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19938" y="6299200"/>
            <a:ext cx="19050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12712B26-AEA3-4863-9E18-752332E44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24647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White marble"/>
          <p:cNvSpPr>
            <a:spLocks noChangeArrowheads="1"/>
          </p:cNvSpPr>
          <p:nvPr/>
        </p:nvSpPr>
        <p:spPr bwMode="auto">
          <a:xfrm>
            <a:off x="0" y="0"/>
            <a:ext cx="9194800" cy="1143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000034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 type="none" w="sm" len="med"/>
            <a:tailEnd type="none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endParaRPr lang="en-US" altLang="en-US" smtClean="0">
              <a:cs typeface="+mn-cs"/>
            </a:endParaRP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4013" y="1300163"/>
            <a:ext cx="8675687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First level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22263" y="146050"/>
            <a:ext cx="87455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12" descr="White marble"/>
          <p:cNvSpPr>
            <a:spLocks noChangeArrowheads="1"/>
          </p:cNvSpPr>
          <p:nvPr userDrawn="1"/>
        </p:nvSpPr>
        <p:spPr bwMode="auto">
          <a:xfrm>
            <a:off x="0" y="0"/>
            <a:ext cx="9194800" cy="1143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000034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 type="none" w="sm" len="med"/>
            <a:tailEnd type="none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endParaRPr lang="en-US" altLang="en-US" smtClean="0">
              <a:cs typeface="+mn-cs"/>
            </a:endParaRPr>
          </a:p>
        </p:txBody>
      </p:sp>
      <p:sp>
        <p:nvSpPr>
          <p:cNvPr id="1032" name="Text Box 16"/>
          <p:cNvSpPr txBox="1">
            <a:spLocks noChangeArrowheads="1"/>
          </p:cNvSpPr>
          <p:nvPr userDrawn="1"/>
        </p:nvSpPr>
        <p:spPr bwMode="auto">
          <a:xfrm>
            <a:off x="7645400" y="25400"/>
            <a:ext cx="1612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en-US" sz="1400" i="1" smtClean="0">
                <a:solidFill>
                  <a:schemeClr val="bg1"/>
                </a:solidFill>
                <a:cs typeface="+mn-cs"/>
              </a:rPr>
              <a:t>Metanoia, Inc.</a:t>
            </a:r>
          </a:p>
          <a:p>
            <a:pPr eaLnBrk="0" hangingPunct="0">
              <a:defRPr/>
            </a:pPr>
            <a:r>
              <a:rPr lang="en-US" sz="800" i="1" smtClean="0">
                <a:solidFill>
                  <a:schemeClr val="bg1"/>
                </a:solidFill>
                <a:cs typeface="+mn-cs"/>
              </a:rPr>
              <a:t>Critical Systems Thinking™</a:t>
            </a:r>
          </a:p>
        </p:txBody>
      </p:sp>
      <p:sp>
        <p:nvSpPr>
          <p:cNvPr id="1033" name="Text Box 18"/>
          <p:cNvSpPr txBox="1">
            <a:spLocks noChangeArrowheads="1"/>
          </p:cNvSpPr>
          <p:nvPr userDrawn="1"/>
        </p:nvSpPr>
        <p:spPr bwMode="auto">
          <a:xfrm>
            <a:off x="484188" y="6386513"/>
            <a:ext cx="12128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900" b="0" dirty="0" smtClean="0">
                <a:cs typeface="+mn-cs"/>
                <a:sym typeface="Symbol" pitchFamily="18" charset="2"/>
              </a:rPr>
              <a:t> </a:t>
            </a:r>
            <a:r>
              <a:rPr lang="en-US" sz="900" b="0" dirty="0" err="1" smtClean="0">
                <a:cs typeface="+mn-cs"/>
              </a:rPr>
              <a:t>Metanoia</a:t>
            </a:r>
            <a:r>
              <a:rPr lang="en-US" sz="900" b="0" dirty="0" smtClean="0">
                <a:cs typeface="+mn-cs"/>
              </a:rPr>
              <a:t>, Inc.</a:t>
            </a:r>
          </a:p>
          <a:p>
            <a:pPr algn="ctr" eaLnBrk="0" hangingPunct="0">
              <a:defRPr/>
            </a:pPr>
            <a:r>
              <a:rPr lang="en-US" sz="900" b="0" dirty="0" smtClean="0">
                <a:cs typeface="+mn-cs"/>
              </a:rPr>
              <a:t>All Rights Reserved</a:t>
            </a:r>
          </a:p>
        </p:txBody>
      </p:sp>
      <p:sp>
        <p:nvSpPr>
          <p:cNvPr id="10" name="Text Box 18"/>
          <p:cNvSpPr txBox="1">
            <a:spLocks noChangeArrowheads="1"/>
          </p:cNvSpPr>
          <p:nvPr userDrawn="1"/>
        </p:nvSpPr>
        <p:spPr bwMode="auto">
          <a:xfrm>
            <a:off x="2819400" y="6386513"/>
            <a:ext cx="3762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1000" b="0" dirty="0" smtClean="0">
                <a:cs typeface="+mn-cs"/>
              </a:rPr>
              <a:t> 7 Key to Accelerate Profits by Partnering With </a:t>
            </a:r>
          </a:p>
          <a:p>
            <a:pPr algn="ctr" eaLnBrk="0" hangingPunct="0">
              <a:defRPr/>
            </a:pPr>
            <a:r>
              <a:rPr lang="en-US" sz="1000" b="0" dirty="0" err="1" smtClean="0">
                <a:cs typeface="+mn-cs"/>
              </a:rPr>
              <a:t>Metanoia</a:t>
            </a:r>
            <a:r>
              <a:rPr lang="en-US" sz="1000" b="0" dirty="0" smtClean="0">
                <a:cs typeface="+mn-cs"/>
              </a:rPr>
              <a:t>, Inc.: A Strategic Ally</a:t>
            </a:r>
            <a:endParaRPr lang="en-US" sz="1000" b="0" dirty="0">
              <a:cs typeface="+mn-cs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 userDrawn="1"/>
        </p:nvSpPr>
        <p:spPr bwMode="auto">
          <a:xfrm>
            <a:off x="7467600" y="6456363"/>
            <a:ext cx="137953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defRPr/>
            </a:pPr>
            <a:fld id="{2F1866BC-E68B-4A73-9306-DDD215ABAA44}" type="slidenum">
              <a:rPr lang="en-US" sz="900" b="0" smtClean="0">
                <a:cs typeface="+mn-cs"/>
              </a:rPr>
              <a:pPr algn="r" eaLnBrk="0" hangingPunct="0">
                <a:defRPr/>
              </a:pPr>
              <a:t>‹#›</a:t>
            </a:fld>
            <a:endParaRPr lang="en-US" sz="900" b="0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3" r:id="rId2"/>
    <p:sldLayoutId id="2147483774" r:id="rId3"/>
    <p:sldLayoutId id="2147483776" r:id="rId4"/>
  </p:sldLayoutIdLst>
  <p:transition>
    <p:dissolv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kumimoji="1" sz="33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kumimoji="1" sz="33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kumimoji="1" sz="33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kumimoji="1" sz="33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kumimoji="1" sz="33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kumimoji="1" sz="33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kumimoji="1" sz="33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kumimoji="1" sz="33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kumimoji="1" sz="33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15000"/>
        </a:spcBef>
        <a:spcAft>
          <a:spcPct val="15000"/>
        </a:spcAft>
        <a:buClr>
          <a:srgbClr val="FE3A3A"/>
        </a:buClr>
        <a:buSzPct val="95000"/>
        <a:buFont typeface="Wingdings" pitchFamily="2" charset="2"/>
        <a:buChar char="l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5000"/>
        </a:lnSpc>
        <a:spcBef>
          <a:spcPct val="15000"/>
        </a:spcBef>
        <a:spcAft>
          <a:spcPct val="15000"/>
        </a:spcAft>
        <a:buClr>
          <a:srgbClr val="FE3A3A"/>
        </a:buClr>
        <a:buSzPct val="90000"/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5000"/>
        </a:lnSpc>
        <a:spcBef>
          <a:spcPct val="15000"/>
        </a:spcBef>
        <a:spcAft>
          <a:spcPct val="15000"/>
        </a:spcAft>
        <a:buClr>
          <a:srgbClr val="FE3A3A"/>
        </a:buClr>
        <a:buSzPct val="85000"/>
        <a:buFont typeface="Wingdings" pitchFamily="2" charset="2"/>
        <a:buChar char="l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57331"/>
        </a:buClr>
        <a:buSzPct val="80000"/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anoia-inc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slide" Target="slide4.xml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10" Type="http://schemas.openxmlformats.org/officeDocument/2006/relationships/image" Target="../media/image11.png"/><Relationship Id="rId19" Type="http://schemas.openxmlformats.org/officeDocument/2006/relationships/image" Target="../media/image20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Relationship Id="rId2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jpeg"/><Relationship Id="rId18" Type="http://schemas.openxmlformats.org/officeDocument/2006/relationships/image" Target="../media/image19.jpeg"/><Relationship Id="rId3" Type="http://schemas.openxmlformats.org/officeDocument/2006/relationships/image" Target="../media/image25.png"/><Relationship Id="rId21" Type="http://schemas.openxmlformats.org/officeDocument/2006/relationships/image" Target="../media/image39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6.jpeg"/><Relationship Id="rId2" Type="http://schemas.openxmlformats.org/officeDocument/2006/relationships/slide" Target="slide4.xml"/><Relationship Id="rId16" Type="http://schemas.openxmlformats.org/officeDocument/2006/relationships/image" Target="../media/image15.jpe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24" Type="http://schemas.openxmlformats.org/officeDocument/2006/relationships/image" Target="../media/image42.png"/><Relationship Id="rId5" Type="http://schemas.openxmlformats.org/officeDocument/2006/relationships/image" Target="../media/image27.png"/><Relationship Id="rId15" Type="http://schemas.openxmlformats.org/officeDocument/2006/relationships/image" Target="../media/image14.png"/><Relationship Id="rId23" Type="http://schemas.openxmlformats.org/officeDocument/2006/relationships/image" Target="../media/image41.jpeg"/><Relationship Id="rId10" Type="http://schemas.openxmlformats.org/officeDocument/2006/relationships/image" Target="../media/image32.png"/><Relationship Id="rId19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Relationship Id="rId14" Type="http://schemas.openxmlformats.org/officeDocument/2006/relationships/image" Target="../media/image5.png"/><Relationship Id="rId22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shal\Documents\Fujitsu-MyDocs\My%20Documents\Metanoia_Inc\Marketing%202007-2011\Corporate%20Presentation\Figures\MetanoiaInc_ServiceProvider_Services_2011-02-03.vsd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shal\Documents\Fujitsu-MyDocs\My%20Documents\Metanoia_Inc\Marketing%202007-2011\Corporate%20Presentation\Figures\MetanoiaInc_Vendor_Services.vsd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6.emf"/><Relationship Id="rId4" Type="http://schemas.openxmlformats.org/officeDocument/2006/relationships/oleObject" Target="file:///C:\Users\Vishal\Documents\Fujitsu-MyDocs\My%20Documents\Metanoia_Inc\Marketing%202007-2011\Corporate%20Presentation\Figures\Why_Invest_in_Our_Services_2010-11-19.vsd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shal\Documents\Fujitsu-MyDocs\My%20Documents\Metanoia_Inc\Marketing%202007-2011\Corporate%20Presentation\Figures\Why_You_Should_Choose_Us_2010-11-22.vsd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slide" Target="slide33.xml"/><Relationship Id="rId4" Type="http://schemas.openxmlformats.org/officeDocument/2006/relationships/image" Target="../media/image4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shal\Documents\Fujitsu-MyDocs\My%20Documents\Metanoia_Inc\Marketing%202007-2011\Corporate%20Presentation\Figures\How_Our_Service_Is_Better_2010-11-22.vsd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slide" Target="slide33.xml"/><Relationship Id="rId4" Type="http://schemas.openxmlformats.org/officeDocument/2006/relationships/image" Target="../media/image4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jpg"/><Relationship Id="rId10" Type="http://schemas.openxmlformats.org/officeDocument/2006/relationships/hyperlink" Target="http://www.metanoia-inc.com/" TargetMode="External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31.xml"/><Relationship Id="rId3" Type="http://schemas.openxmlformats.org/officeDocument/2006/relationships/slide" Target="slide5.xml"/><Relationship Id="rId7" Type="http://schemas.openxmlformats.org/officeDocument/2006/relationships/slide" Target="slide15.xml"/><Relationship Id="rId12" Type="http://schemas.openxmlformats.org/officeDocument/2006/relationships/slide" Target="slide2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24.xml"/><Relationship Id="rId5" Type="http://schemas.openxmlformats.org/officeDocument/2006/relationships/slide" Target="slide9.xml"/><Relationship Id="rId10" Type="http://schemas.openxmlformats.org/officeDocument/2006/relationships/slide" Target="slide22.xml"/><Relationship Id="rId4" Type="http://schemas.openxmlformats.org/officeDocument/2006/relationships/slide" Target="slide8.xml"/><Relationship Id="rId9" Type="http://schemas.openxmlformats.org/officeDocument/2006/relationships/slide" Target="slide21.xml"/><Relationship Id="rId14" Type="http://schemas.openxmlformats.org/officeDocument/2006/relationships/slide" Target="slide3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shal\Documents\Fujitsu-MyDocs\My%20Documents\Metanoia_Inc\Marketing%202007-2011\Corporate%20Presentation\Figures\Operators-Conundrum_2011-09-06.vsd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slide" Target="slide4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5" Type="http://schemas.openxmlformats.org/officeDocument/2006/relationships/image" Target="../media/image3.emf"/><Relationship Id="rId4" Type="http://schemas.openxmlformats.org/officeDocument/2006/relationships/oleObject" Target="file:///C:\Users\Vishal\Documents\Fujitsu-MyDocs\My%20Documents\Metanoia_Inc\Marketing%202007-2011\Corporate%20Presentation\Figures\Vendors-Conundrum_2011-03-08.vs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" y="2209800"/>
            <a:ext cx="9144000" cy="25146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4400" dirty="0" smtClean="0"/>
              <a:t>7 Keys to Accelerate Profits by Partnering with </a:t>
            </a:r>
            <a:r>
              <a:rPr lang="en-US" sz="4400" dirty="0" err="1" smtClean="0"/>
              <a:t>Metanoia</a:t>
            </a:r>
            <a:r>
              <a:rPr lang="en-US" sz="4400" dirty="0" smtClean="0"/>
              <a:t>, Inc.: A Strategic Ally 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953000" y="4930775"/>
            <a:ext cx="3962400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7421404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rIns="82296" anchor="ctr">
            <a:spAutoFit/>
          </a:bodyPr>
          <a:lstStyle>
            <a:lvl1pPr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8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57331"/>
              </a:buClr>
              <a:buSzPct val="8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Metanoia, Inc.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Email: experts@metanoia-inc.com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Web: </a:t>
            </a:r>
            <a:r>
              <a:rPr lang="en-US" altLang="en-US" sz="1800">
                <a:solidFill>
                  <a:srgbClr val="0000FF"/>
                </a:solidFill>
                <a:hlinkClick r:id="rId3"/>
              </a:rPr>
              <a:t>http://www.metanoia-inc.com</a:t>
            </a:r>
            <a:endParaRPr lang="en-US" altLang="en-US" sz="180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Phone:  1-650-641-0082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Fax:       1-650-641-0086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562600" y="0"/>
            <a:ext cx="3581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8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57331"/>
              </a:buClr>
              <a:buSzPct val="8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 i="1">
                <a:solidFill>
                  <a:schemeClr val="bg1"/>
                </a:solidFill>
              </a:rPr>
              <a:t>Metanoia, Inc.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i="1">
                <a:solidFill>
                  <a:schemeClr val="bg1"/>
                </a:solidFill>
              </a:rPr>
              <a:t>Critical Systems Thinking™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28600" y="6107113"/>
            <a:ext cx="22098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7421404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rIns="82296" anchor="ctr">
            <a:spAutoFit/>
          </a:bodyPr>
          <a:lstStyle>
            <a:lvl1pPr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8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57331"/>
              </a:buClr>
              <a:buSzPct val="8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/>
              <a:t>© Metanoia, Inc.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/>
              <a:t>All Rights Reserved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43200"/>
            <a:ext cx="9144000" cy="2286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4400" dirty="0" smtClean="0"/>
              <a:t>Our Credentials &amp; Clients …</a:t>
            </a:r>
            <a:endParaRPr lang="en-US" sz="3600" i="1" dirty="0" smtClean="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0"/>
            <a:ext cx="3581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8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57331"/>
              </a:buClr>
              <a:buSzPct val="8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 i="1">
                <a:solidFill>
                  <a:schemeClr val="bg1"/>
                </a:solidFill>
              </a:rPr>
              <a:t>Metanoia, Inc.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i="1">
                <a:solidFill>
                  <a:schemeClr val="bg1"/>
                </a:solidFill>
              </a:rPr>
              <a:t>Critical Systems Thinking™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Metanoia, Inc.: Credentials &amp; Expertise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3" y="1300163"/>
            <a:ext cx="8675687" cy="5405437"/>
          </a:xfrm>
        </p:spPr>
        <p:txBody>
          <a:bodyPr/>
          <a:lstStyle/>
          <a:p>
            <a:pPr>
              <a:buClr>
                <a:srgbClr val="006600"/>
              </a:buClr>
              <a:buSzPct val="150000"/>
              <a:buFont typeface="Wingdings" pitchFamily="2" charset="2"/>
              <a:buChar char="ü"/>
            </a:pPr>
            <a:r>
              <a:rPr lang="en-US" altLang="en-US" sz="1800" smtClean="0"/>
              <a:t>Silicon Valley-based, celebrating nearly 15 years of success (est. 2001)</a:t>
            </a:r>
          </a:p>
          <a:p>
            <a:pPr>
              <a:buClr>
                <a:srgbClr val="008000"/>
              </a:buClr>
              <a:buSzPct val="150000"/>
              <a:buFont typeface="Wingdings" pitchFamily="2" charset="2"/>
              <a:buChar char="ü"/>
            </a:pPr>
            <a:r>
              <a:rPr lang="en-US" altLang="en-US" sz="1800" smtClean="0"/>
              <a:t>World-class, </a:t>
            </a:r>
            <a:r>
              <a:rPr lang="en-US" altLang="en-US" sz="1800" i="1" smtClean="0"/>
              <a:t>global expert network</a:t>
            </a:r>
            <a:r>
              <a:rPr lang="en-US" altLang="en-US" sz="1800" smtClean="0"/>
              <a:t> </a:t>
            </a:r>
            <a:r>
              <a:rPr lang="en-US" altLang="en-US" sz="1600" smtClean="0"/>
              <a:t>(North America, Europe, Asia)</a:t>
            </a:r>
          </a:p>
          <a:p>
            <a:pPr lvl="1">
              <a:buClr>
                <a:srgbClr val="008000"/>
              </a:buClr>
              <a:buSzPct val="150000"/>
              <a:buFont typeface="Wingdings" pitchFamily="2" charset="2"/>
              <a:buChar char="ü"/>
            </a:pPr>
            <a:r>
              <a:rPr lang="en-US" altLang="en-US" sz="1400" smtClean="0">
                <a:solidFill>
                  <a:srgbClr val="000066"/>
                </a:solidFill>
              </a:rPr>
              <a:t>150+ year collective technology design, development </a:t>
            </a:r>
            <a:r>
              <a:rPr lang="en-US" altLang="en-US" sz="1400" smtClean="0"/>
              <a:t>&amp; mgt. experience</a:t>
            </a:r>
          </a:p>
          <a:p>
            <a:pPr lvl="1">
              <a:buClr>
                <a:srgbClr val="008000"/>
              </a:buClr>
              <a:buSzPct val="150000"/>
              <a:buFont typeface="Wingdings" pitchFamily="2" charset="2"/>
              <a:buChar char="ü"/>
            </a:pPr>
            <a:r>
              <a:rPr lang="en-US" altLang="en-US" sz="1400" smtClean="0">
                <a:solidFill>
                  <a:srgbClr val="000066"/>
                </a:solidFill>
              </a:rPr>
              <a:t>150+ papers; 425+ seminars; 10+ guest editorials; 25+ patents</a:t>
            </a:r>
            <a:r>
              <a:rPr lang="en-US" altLang="en-US" sz="1400" smtClean="0"/>
              <a:t> issued/pending;                 </a:t>
            </a:r>
            <a:r>
              <a:rPr lang="en-US" altLang="en-US" sz="1400" smtClean="0">
                <a:solidFill>
                  <a:srgbClr val="CC3300"/>
                </a:solidFill>
              </a:rPr>
              <a:t> </a:t>
            </a:r>
            <a:r>
              <a:rPr lang="en-US" altLang="en-US" sz="1400" smtClean="0">
                <a:solidFill>
                  <a:srgbClr val="000066"/>
                </a:solidFill>
              </a:rPr>
              <a:t>50+ standards </a:t>
            </a:r>
            <a:r>
              <a:rPr lang="en-US" altLang="en-US" sz="1400" smtClean="0"/>
              <a:t>contributions (IETF, IEEE, MEF, ...); </a:t>
            </a:r>
            <a:r>
              <a:rPr lang="en-US" altLang="en-US" sz="1400" smtClean="0">
                <a:solidFill>
                  <a:srgbClr val="000066"/>
                </a:solidFill>
              </a:rPr>
              <a:t>10+ RFCs</a:t>
            </a:r>
            <a:r>
              <a:rPr lang="en-US" altLang="en-US" sz="1400" smtClean="0"/>
              <a:t>; </a:t>
            </a:r>
            <a:endParaRPr lang="en-US" altLang="en-US" sz="1400" smtClean="0">
              <a:solidFill>
                <a:srgbClr val="CC3300"/>
              </a:solidFill>
            </a:endParaRPr>
          </a:p>
          <a:p>
            <a:pPr lvl="1">
              <a:buClr>
                <a:srgbClr val="008000"/>
              </a:buClr>
              <a:buSzPct val="150000"/>
              <a:buFont typeface="Wingdings" pitchFamily="2" charset="2"/>
              <a:buChar char="ü"/>
            </a:pPr>
            <a:r>
              <a:rPr lang="en-US" altLang="en-US" sz="1400" smtClean="0">
                <a:solidFill>
                  <a:srgbClr val="000066"/>
                </a:solidFill>
              </a:rPr>
              <a:t>Advanced graduate degrees in engineering and/or management </a:t>
            </a:r>
            <a:r>
              <a:rPr lang="en-US" altLang="en-US" sz="1400" smtClean="0"/>
              <a:t>(PhD/MS &amp; MBAs) </a:t>
            </a:r>
          </a:p>
          <a:p>
            <a:pPr lvl="2">
              <a:buClr>
                <a:srgbClr val="008000"/>
              </a:buClr>
            </a:pPr>
            <a:r>
              <a:rPr lang="en-US" altLang="en-US" sz="1200" smtClean="0"/>
              <a:t>Distinguished univs. like:  Univ. of California, U. of Rome, Stanford, U. Waterloo, IITs</a:t>
            </a:r>
          </a:p>
          <a:p>
            <a:pPr lvl="1">
              <a:buClr>
                <a:srgbClr val="008000"/>
              </a:buClr>
              <a:buSzPct val="150000"/>
              <a:buFont typeface="Wingdings" pitchFamily="2" charset="2"/>
              <a:buChar char="ü"/>
            </a:pPr>
            <a:r>
              <a:rPr lang="en-US" altLang="en-US" sz="1400" smtClean="0">
                <a:solidFill>
                  <a:srgbClr val="000066"/>
                </a:solidFill>
              </a:rPr>
              <a:t>Worked and interacted with 50+ carriers &amp; vendors worldwide</a:t>
            </a:r>
            <a:r>
              <a:rPr lang="en-US" altLang="en-US" sz="1400" smtClean="0"/>
              <a:t> over last 10+ years</a:t>
            </a:r>
          </a:p>
          <a:p>
            <a:pPr lvl="1">
              <a:buClr>
                <a:srgbClr val="008000"/>
              </a:buClr>
              <a:buSzPct val="150000"/>
              <a:buFont typeface="Wingdings" pitchFamily="2" charset="2"/>
              <a:buChar char="ü"/>
            </a:pPr>
            <a:r>
              <a:rPr lang="en-US" altLang="en-US" sz="1400" smtClean="0">
                <a:solidFill>
                  <a:srgbClr val="000066"/>
                </a:solidFill>
              </a:rPr>
              <a:t>Synthesis of insights from diverse domains</a:t>
            </a:r>
          </a:p>
          <a:p>
            <a:pPr lvl="2">
              <a:buClr>
                <a:srgbClr val="008000"/>
              </a:buClr>
              <a:buFont typeface="Arial" charset="0"/>
              <a:buChar char="•"/>
            </a:pPr>
            <a:r>
              <a:rPr lang="en-US" altLang="en-US" sz="1200" smtClean="0"/>
              <a:t>Wireline to wireless, Layer 1 to Layer 4, IP to optical</a:t>
            </a:r>
          </a:p>
          <a:p>
            <a:pPr lvl="2">
              <a:buClr>
                <a:srgbClr val="008000"/>
              </a:buClr>
              <a:buFont typeface="Arial" charset="0"/>
              <a:buChar char="•"/>
            </a:pPr>
            <a:r>
              <a:rPr lang="en-US" altLang="en-US" sz="1200" smtClean="0"/>
              <a:t>Covering strategic, market/customer, and technical issues</a:t>
            </a:r>
          </a:p>
          <a:p>
            <a:pPr lvl="1">
              <a:buClr>
                <a:srgbClr val="008000"/>
              </a:buClr>
              <a:buSzPct val="150000"/>
              <a:buFont typeface="Wingdings" pitchFamily="2" charset="2"/>
              <a:buChar char="ü"/>
            </a:pPr>
            <a:r>
              <a:rPr lang="en-US" altLang="en-US" sz="1400" smtClean="0"/>
              <a:t>Accelerate </a:t>
            </a:r>
            <a:r>
              <a:rPr lang="en-US" altLang="en-US" sz="1400" smtClean="0">
                <a:solidFill>
                  <a:srgbClr val="000066"/>
                </a:solidFill>
              </a:rPr>
              <a:t>product planning &amp; strategy, product architecture &amp; design, technology &amp; business strategy, product development, product marketing </a:t>
            </a:r>
            <a:r>
              <a:rPr lang="en-US" altLang="en-US" sz="1400" smtClean="0"/>
              <a:t>and </a:t>
            </a:r>
            <a:r>
              <a:rPr lang="en-US" altLang="en-US" sz="1400" smtClean="0">
                <a:solidFill>
                  <a:srgbClr val="000066"/>
                </a:solidFill>
              </a:rPr>
              <a:t>sales</a:t>
            </a:r>
            <a:r>
              <a:rPr lang="en-US" altLang="en-US" sz="1400" smtClean="0">
                <a:solidFill>
                  <a:srgbClr val="CC3300"/>
                </a:solidFill>
              </a:rPr>
              <a:t> </a:t>
            </a:r>
            <a:r>
              <a:rPr lang="en-US" altLang="en-US" sz="1400" smtClean="0"/>
              <a:t>at clients</a:t>
            </a:r>
          </a:p>
          <a:p>
            <a:pPr lvl="1">
              <a:buClr>
                <a:srgbClr val="008000"/>
              </a:buClr>
              <a:buSzPct val="150000"/>
              <a:buFont typeface="Wingdings" pitchFamily="2" charset="2"/>
              <a:buChar char="ü"/>
            </a:pPr>
            <a:r>
              <a:rPr lang="en-US" altLang="en-US" sz="1400" smtClean="0">
                <a:solidFill>
                  <a:srgbClr val="000066"/>
                </a:solidFill>
              </a:rPr>
              <a:t>Deep, vendor-independent, technology base</a:t>
            </a:r>
            <a:r>
              <a:rPr lang="en-US" altLang="en-US" sz="1600" smtClean="0">
                <a:solidFill>
                  <a:srgbClr val="000066"/>
                </a:solidFill>
              </a:rPr>
              <a:t> </a:t>
            </a:r>
          </a:p>
          <a:p>
            <a:pPr lvl="2">
              <a:buClr>
                <a:srgbClr val="008000"/>
              </a:buClr>
              <a:buFont typeface="Arial" charset="0"/>
              <a:buChar char="•"/>
            </a:pPr>
            <a:r>
              <a:rPr lang="en-US" altLang="en-US" sz="1200" smtClean="0"/>
              <a:t>Rock-solid record of, and reputation for, preserving client confidentiality</a:t>
            </a:r>
          </a:p>
          <a:p>
            <a:pPr lvl="1">
              <a:buClr>
                <a:srgbClr val="008000"/>
              </a:buClr>
              <a:buSzPct val="150000"/>
              <a:buFont typeface="Wingdings" pitchFamily="2" charset="2"/>
              <a:buChar char="ü"/>
            </a:pPr>
            <a:r>
              <a:rPr lang="en-US" altLang="en-US" sz="1400" smtClean="0">
                <a:solidFill>
                  <a:srgbClr val="000066"/>
                </a:solidFill>
              </a:rPr>
              <a:t>360-degree perspective </a:t>
            </a:r>
            <a:r>
              <a:rPr lang="en-US" altLang="en-US" sz="1400" smtClean="0"/>
              <a:t>built from ...</a:t>
            </a:r>
          </a:p>
          <a:p>
            <a:pPr lvl="2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ü"/>
            </a:pPr>
            <a:r>
              <a:rPr lang="en-US" altLang="en-US" sz="1200" smtClean="0"/>
              <a:t>Analyzing contemporary industry practices, evolving standards, technology trends</a:t>
            </a:r>
          </a:p>
        </p:txBody>
      </p:sp>
      <p:sp>
        <p:nvSpPr>
          <p:cNvPr id="14340" name="AutoShape 4"/>
          <p:cNvSpPr>
            <a:spLocks/>
          </p:cNvSpPr>
          <p:nvPr/>
        </p:nvSpPr>
        <p:spPr bwMode="auto">
          <a:xfrm>
            <a:off x="723900" y="3924300"/>
            <a:ext cx="152400" cy="2438400"/>
          </a:xfrm>
          <a:prstGeom prst="leftBrace">
            <a:avLst>
              <a:gd name="adj1" fmla="val 133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 type="none" w="sm" len="med"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8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57331"/>
              </a:buClr>
              <a:buSzPct val="8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 rot="-5400000">
            <a:off x="-296862" y="4987925"/>
            <a:ext cx="157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8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57331"/>
              </a:buClr>
              <a:buSzPct val="8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/>
              <a:t>Differentiators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629400" y="4124325"/>
            <a:ext cx="2238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8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57331"/>
              </a:buClr>
              <a:buSzPct val="8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solidFill>
                  <a:srgbClr val="333399"/>
                </a:solidFill>
                <a:hlinkClick r:id="rId2" action="ppaction://hlinksldjump"/>
              </a:rPr>
              <a:t>See Client Accolades</a:t>
            </a:r>
            <a:endParaRPr lang="en-US" altLang="en-US" sz="16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Analyzed Products &amp; Solutions From ...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3" y="1300163"/>
            <a:ext cx="8675687" cy="690562"/>
          </a:xfrm>
        </p:spPr>
        <p:txBody>
          <a:bodyPr/>
          <a:lstStyle/>
          <a:p>
            <a:pPr>
              <a:spcAft>
                <a:spcPct val="30000"/>
              </a:spcAft>
            </a:pPr>
            <a:r>
              <a:rPr lang="en-US" altLang="en-US" sz="1600" smtClean="0"/>
              <a:t>During the course of their work, the Metanoia, Inc. experts have dealt with a variety of products from multiple vendors in several product classes ...</a:t>
            </a:r>
          </a:p>
        </p:txBody>
      </p:sp>
      <p:sp>
        <p:nvSpPr>
          <p:cNvPr id="15364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485063" y="6172200"/>
            <a:ext cx="1482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8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57331"/>
              </a:buClr>
              <a:buSzPct val="8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>
                <a:hlinkClick r:id="rId2" action="ppaction://hlinksldjump"/>
              </a:rPr>
              <a:t>Back to Outline</a:t>
            </a:r>
            <a:endParaRPr lang="en-US" altLang="en-US" sz="1400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22263" y="5734050"/>
            <a:ext cx="8675687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8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57331"/>
              </a:buClr>
              <a:buSzPct val="8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30000"/>
              </a:spcAft>
            </a:pPr>
            <a:r>
              <a:rPr lang="en-US" altLang="en-US" sz="1600"/>
              <a:t>Our work has given insights into the types of networks built with such gear, and key operational issues involved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15913" y="4497388"/>
            <a:ext cx="8675687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8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57331"/>
              </a:buClr>
              <a:buSzPct val="8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30000"/>
              </a:spcAft>
            </a:pPr>
            <a:r>
              <a:rPr lang="en-US" altLang="en-US" sz="1600"/>
              <a:t>Representative </a:t>
            </a:r>
            <a:r>
              <a:rPr lang="en-US" altLang="en-US" sz="1600" i="1"/>
              <a:t>product classes include</a:t>
            </a:r>
            <a:r>
              <a:rPr lang="en-US" altLang="en-US" sz="1600"/>
              <a:t>: multi-service systems (MSPP), Carrier Ethernet gear, Terabit routers, Broadband wireless gear, Cellular systems, Optical systems and gear, SONET/SDH equipment, metro Ethernet systems, backbone switch/routers ...</a:t>
            </a:r>
          </a:p>
        </p:txBody>
      </p:sp>
      <p:pic>
        <p:nvPicPr>
          <p:cNvPr id="15367" name="Picture 7" descr="NSN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24200"/>
            <a:ext cx="12954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Tellab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2044700"/>
            <a:ext cx="14509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Alcatel-Lucent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2833688"/>
            <a:ext cx="15382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Brocade_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995488"/>
            <a:ext cx="1293813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 descr="Cisco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2005013"/>
            <a:ext cx="126682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Ericsson_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8" y="2560638"/>
            <a:ext cx="15049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3" descr="Huawei_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2640013"/>
            <a:ext cx="730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4" descr="JDSU_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3230563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Juniper-Networks_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8" y="2132013"/>
            <a:ext cx="12938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6" descr="Qualcomm_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2787650"/>
            <a:ext cx="13843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 descr="Fujitsu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88" y="2019300"/>
            <a:ext cx="8905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18" descr="Ciena_Logo_S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2109788"/>
            <a:ext cx="11096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19" descr="Motorola_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3273425"/>
            <a:ext cx="20510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0" descr="Avici_Logo_Sm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05238"/>
            <a:ext cx="11207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22" descr="IB_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3816350"/>
            <a:ext cx="14779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23" descr="Tejas_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3" y="3190875"/>
            <a:ext cx="12731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24" descr="Force10_Logo_Black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2620963"/>
            <a:ext cx="19383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25" descr="Redstone-Comm_Logo_Sm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4013200"/>
            <a:ext cx="178117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26" descr="Broadcom_Logo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8" y="3871913"/>
            <a:ext cx="1116012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27" descr="Infinera_Logo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3702050"/>
            <a:ext cx="12620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7" name="Picture 21" descr="Pluris_Logo_Sm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3962400"/>
            <a:ext cx="9826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 Selection of Our Esteemed Clients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3" y="1300163"/>
            <a:ext cx="8675687" cy="690562"/>
          </a:xfrm>
        </p:spPr>
        <p:txBody>
          <a:bodyPr/>
          <a:lstStyle/>
          <a:p>
            <a:pPr>
              <a:spcAft>
                <a:spcPct val="30000"/>
              </a:spcAft>
            </a:pPr>
            <a:r>
              <a:rPr lang="en-US" altLang="en-US" sz="1600" smtClean="0"/>
              <a:t>Metanoia, Inc. has served clients on 4 continents – North America, Europe, Asia, and Australia</a:t>
            </a:r>
          </a:p>
        </p:txBody>
      </p:sp>
      <p:sp>
        <p:nvSpPr>
          <p:cNvPr id="16388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085013" y="6400800"/>
            <a:ext cx="1482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8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57331"/>
              </a:buClr>
              <a:buSzPct val="8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>
                <a:hlinkClick r:id="rId2" action="ppaction://hlinksldjump"/>
              </a:rPr>
              <a:t>Back to Outline</a:t>
            </a:r>
            <a:endParaRPr lang="en-US" altLang="en-US" sz="1400"/>
          </a:p>
        </p:txBody>
      </p:sp>
      <p:pic>
        <p:nvPicPr>
          <p:cNvPr id="16389" name="Picture 5" descr="Infosy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4627563"/>
            <a:ext cx="13811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2" descr="Cypress_Semiconductor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5503863"/>
            <a:ext cx="1565275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3" descr="Xilinx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989513"/>
            <a:ext cx="14700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7" descr="Wipro_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52838"/>
            <a:ext cx="100965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8" descr="Cariden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54600"/>
            <a:ext cx="92392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4" descr="Orange-FT_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82775"/>
            <a:ext cx="18446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5" descr="Slik-Telecom_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08188"/>
            <a:ext cx="124618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6" descr="Covad_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2133600"/>
            <a:ext cx="15208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9" descr="ATT_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2687638"/>
            <a:ext cx="1423988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22" descr="MTNL_Logo_Sm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1916113"/>
            <a:ext cx="79375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23" descr="telsyte_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2320925"/>
            <a:ext cx="11811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6" descr="Tellabs_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3605213"/>
            <a:ext cx="1270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7" descr="Fujitsu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3636963"/>
            <a:ext cx="7794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8" descr="Ciena_Logo_Sm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8" y="3654425"/>
            <a:ext cx="9715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9" descr="Motorola_Log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4246563"/>
            <a:ext cx="1987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10" descr="Tejas_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4303713"/>
            <a:ext cx="1208088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11" descr="MahiNetworks_Logo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3429000"/>
            <a:ext cx="135096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20" descr="SBC_Logo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2784475"/>
            <a:ext cx="14478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7" name="Picture 24" descr="Market_Clarity_Logo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4276725"/>
            <a:ext cx="23272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8" name="Picture 25" descr="UCB-Extension_Logo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5354638"/>
            <a:ext cx="23526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Picture 26" descr="UCSC-Extension_Logo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5791200"/>
            <a:ext cx="1844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0" name="Picture 21" descr="RCOM_Logo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2749550"/>
            <a:ext cx="154305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43200"/>
            <a:ext cx="9144000" cy="2286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4400" dirty="0" smtClean="0"/>
              <a:t>How We Help Service Providers </a:t>
            </a:r>
            <a:endParaRPr lang="en-US" sz="3600" i="1" dirty="0" smtClean="0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0"/>
            <a:ext cx="3581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8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57331"/>
              </a:buClr>
              <a:buSzPct val="8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 i="1">
                <a:solidFill>
                  <a:schemeClr val="bg1"/>
                </a:solidFill>
              </a:rPr>
              <a:t>Metanoia, Inc.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i="1">
                <a:solidFill>
                  <a:schemeClr val="bg1"/>
                </a:solidFill>
              </a:rPr>
              <a:t>Critical Systems Thinking™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493713" y="1185863"/>
          <a:ext cx="8220075" cy="521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Visio" r:id="rId3" imgW="9303410" imgH="5899099" progId="Visio.Drawing.11">
                  <p:link updateAutomatic="1"/>
                </p:oleObj>
              </mc:Choice>
              <mc:Fallback>
                <p:oleObj name="Visio" r:id="rId3" imgW="9303410" imgH="5899099" progId="Visio.Drawing.11">
                  <p:link updateAutomatic="1"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3" y="1185863"/>
                        <a:ext cx="8220075" cy="5211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We Help Service Providers &amp; </a:t>
            </a:r>
            <a:br>
              <a:rPr lang="en-US" altLang="en-US" smtClean="0"/>
            </a:br>
            <a:r>
              <a:rPr lang="en-US" altLang="en-US" smtClean="0"/>
              <a:t>Areas of Expertise Applied ...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The Metanoia, Inc. Advantage: </a:t>
            </a:r>
            <a:br>
              <a:rPr lang="en-US" altLang="en-US" smtClean="0"/>
            </a:br>
            <a:r>
              <a:rPr lang="en-US" altLang="en-US" smtClean="0"/>
              <a:t>Range of Experience with Operators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4013" y="1300163"/>
            <a:ext cx="8675687" cy="4795837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altLang="en-US" sz="1800" smtClean="0"/>
              <a:t>Metanoia, Inc.’s globally distributed network of experts has been helping service providers in these domains for over 10 years</a:t>
            </a:r>
          </a:p>
          <a:p>
            <a:pPr>
              <a:lnSpc>
                <a:spcPct val="105000"/>
              </a:lnSpc>
            </a:pPr>
            <a:r>
              <a:rPr lang="en-US" altLang="en-US" sz="1800" smtClean="0"/>
              <a:t>Over the last decade+, these experts have worked with operators on business models, deep technology guidance, &amp; network evolution:</a:t>
            </a:r>
          </a:p>
          <a:p>
            <a:pPr lvl="1">
              <a:lnSpc>
                <a:spcPct val="105000"/>
              </a:lnSpc>
            </a:pPr>
            <a:r>
              <a:rPr lang="en-US" altLang="en-US" sz="1600" smtClean="0"/>
              <a:t>Pricing models</a:t>
            </a:r>
          </a:p>
          <a:p>
            <a:pPr lvl="1">
              <a:lnSpc>
                <a:spcPct val="105000"/>
              </a:lnSpc>
            </a:pPr>
            <a:r>
              <a:rPr lang="en-US" altLang="en-US" sz="1600" smtClean="0"/>
              <a:t>Services definition</a:t>
            </a:r>
          </a:p>
          <a:p>
            <a:pPr lvl="1">
              <a:lnSpc>
                <a:spcPct val="105000"/>
              </a:lnSpc>
            </a:pPr>
            <a:r>
              <a:rPr lang="en-US" altLang="en-US" sz="1600" smtClean="0"/>
              <a:t>System and network design and planning</a:t>
            </a:r>
          </a:p>
          <a:p>
            <a:pPr lvl="1">
              <a:lnSpc>
                <a:spcPct val="105000"/>
              </a:lnSpc>
            </a:pPr>
            <a:r>
              <a:rPr lang="en-US" altLang="en-US" sz="1600" smtClean="0"/>
              <a:t>Network analysis and expert trouble-shooting</a:t>
            </a:r>
          </a:p>
          <a:p>
            <a:pPr lvl="1">
              <a:lnSpc>
                <a:spcPct val="105000"/>
              </a:lnSpc>
            </a:pPr>
            <a:r>
              <a:rPr lang="en-US" altLang="en-US" sz="1600" smtClean="0"/>
              <a:t>Migration plans and technologies</a:t>
            </a:r>
          </a:p>
          <a:p>
            <a:pPr lvl="1">
              <a:lnSpc>
                <a:spcPct val="105000"/>
              </a:lnSpc>
            </a:pPr>
            <a:r>
              <a:rPr lang="en-US" altLang="en-US" sz="1600" smtClean="0"/>
              <a:t>Network evolution – access, edge/metro, core, and 2G/3G to 4G/LTE, adoption of BWA technologies (WiMaX), IP/MPLS &amp; Ethernet-based core &amp; metro network design</a:t>
            </a:r>
          </a:p>
          <a:p>
            <a:pPr lvl="1">
              <a:lnSpc>
                <a:spcPct val="105000"/>
              </a:lnSpc>
            </a:pPr>
            <a:r>
              <a:rPr lang="en-US" altLang="en-US" sz="1600" smtClean="0"/>
              <a:t>QoS – for wireline and wireless networks: techniques, principles, applications</a:t>
            </a:r>
          </a:p>
          <a:p>
            <a:pPr lvl="1">
              <a:lnSpc>
                <a:spcPct val="105000"/>
              </a:lnSpc>
            </a:pPr>
            <a:r>
              <a:rPr lang="en-US" altLang="en-US" sz="1600" smtClean="0"/>
              <a:t>Security – in wireline and wireless networks</a:t>
            </a:r>
          </a:p>
        </p:txBody>
      </p:sp>
      <p:sp>
        <p:nvSpPr>
          <p:cNvPr id="19460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585075" y="6096000"/>
            <a:ext cx="1482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8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57331"/>
              </a:buClr>
              <a:buSzPct val="8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>
                <a:hlinkClick r:id="rId3" action="ppaction://hlinksldjump"/>
              </a:rPr>
              <a:t>Back to Outline</a:t>
            </a:r>
            <a:endParaRPr lang="en-US" altLang="en-US" sz="14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How We Contribute – Inputs We Can Provide</a:t>
            </a:r>
          </a:p>
        </p:txBody>
      </p:sp>
      <p:pic>
        <p:nvPicPr>
          <p:cNvPr id="20483" name="Object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219200"/>
            <a:ext cx="9024938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4" name="Text 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585075" y="6096000"/>
            <a:ext cx="1482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8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57331"/>
              </a:buClr>
              <a:buSzPct val="8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>
                <a:hlinkClick r:id="rId4" action="ppaction://hlinksldjump"/>
              </a:rPr>
              <a:t>Back to Outline</a:t>
            </a:r>
            <a:endParaRPr lang="en-US" altLang="en-US" sz="1400"/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354013" y="5029200"/>
            <a:ext cx="8675687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8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57331"/>
              </a:buClr>
              <a:buSzPct val="8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/>
              <a:t>These are</a:t>
            </a:r>
            <a:r>
              <a:rPr lang="en-US" altLang="en-US" sz="1600" i="1"/>
              <a:t> project-independent</a:t>
            </a:r>
            <a:r>
              <a:rPr lang="en-US" altLang="en-US" sz="1600"/>
              <a:t> inputs that Metanoia, Inc. provide, for every project where we work with operator teams</a:t>
            </a:r>
            <a:endParaRPr lang="en-US" altLang="en-US" sz="1800"/>
          </a:p>
          <a:p>
            <a:r>
              <a:rPr lang="en-US" altLang="en-US" sz="1600"/>
              <a:t>Demonstrate the scope of problems we can solve for operators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Representative Carrier-focused</a:t>
            </a:r>
            <a:br>
              <a:rPr lang="en-US" altLang="en-US" smtClean="0"/>
            </a:br>
            <a:r>
              <a:rPr lang="en-US" altLang="en-US" smtClean="0"/>
              <a:t>Projects &amp; Activities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3" y="1300163"/>
            <a:ext cx="8675687" cy="5253037"/>
          </a:xfrm>
        </p:spPr>
        <p:txBody>
          <a:bodyPr/>
          <a:lstStyle/>
          <a:p>
            <a:pPr>
              <a:lnSpc>
                <a:spcPct val="95000"/>
              </a:lnSpc>
              <a:spcAft>
                <a:spcPct val="30000"/>
              </a:spcAft>
            </a:pPr>
            <a:r>
              <a:rPr lang="en-US" altLang="en-US" sz="1800" smtClean="0"/>
              <a:t>Guiding an access provider in the US on traffic engineering and dimensioning for access and metro networks. Provided key inputs on IP capabilities needed, new techniques, and best practices</a:t>
            </a:r>
          </a:p>
          <a:p>
            <a:pPr lvl="3">
              <a:lnSpc>
                <a:spcPct val="80000"/>
              </a:lnSpc>
              <a:spcAft>
                <a:spcPct val="30000"/>
              </a:spcAft>
            </a:pPr>
            <a:endParaRPr lang="en-US" altLang="en-US" sz="1200" smtClean="0"/>
          </a:p>
          <a:p>
            <a:pPr>
              <a:lnSpc>
                <a:spcPct val="95000"/>
              </a:lnSpc>
              <a:spcAft>
                <a:spcPct val="30000"/>
              </a:spcAft>
            </a:pPr>
            <a:r>
              <a:rPr lang="en-US" altLang="en-US" sz="1800" smtClean="0"/>
              <a:t>Consulting to an Ethernet-only regional operator in Australia on evolving its access broadband network from a pure Layer 2 network to an IP/MPLS-based network:</a:t>
            </a:r>
          </a:p>
          <a:p>
            <a:pPr lvl="1">
              <a:lnSpc>
                <a:spcPct val="95000"/>
              </a:lnSpc>
              <a:spcAft>
                <a:spcPct val="30000"/>
              </a:spcAft>
            </a:pPr>
            <a:r>
              <a:rPr lang="en-US" altLang="en-US" sz="1600" smtClean="0"/>
              <a:t>Technical evaluation of equipment capabilities, developing network migration roadmap, identifying new equipment, defining migration strategy and establishing timeline for network evolution</a:t>
            </a:r>
          </a:p>
          <a:p>
            <a:pPr lvl="3">
              <a:lnSpc>
                <a:spcPct val="80000"/>
              </a:lnSpc>
              <a:spcAft>
                <a:spcPct val="30000"/>
              </a:spcAft>
            </a:pPr>
            <a:endParaRPr lang="en-US" altLang="en-US" sz="1200" smtClean="0"/>
          </a:p>
          <a:p>
            <a:pPr>
              <a:lnSpc>
                <a:spcPct val="95000"/>
              </a:lnSpc>
              <a:spcAft>
                <a:spcPct val="30000"/>
              </a:spcAft>
            </a:pPr>
            <a:r>
              <a:rPr lang="en-US" altLang="en-US" sz="1800" smtClean="0"/>
              <a:t>Advising a Tier 1 operator in the US on planning and network design for metro networks. Guidance on planning tools and their capabilities to meet the customer’s needs</a:t>
            </a:r>
          </a:p>
          <a:p>
            <a:pPr lvl="3">
              <a:lnSpc>
                <a:spcPct val="80000"/>
              </a:lnSpc>
              <a:spcAft>
                <a:spcPct val="30000"/>
              </a:spcAft>
            </a:pPr>
            <a:endParaRPr lang="en-US" altLang="en-US" sz="1200" smtClean="0"/>
          </a:p>
          <a:p>
            <a:pPr>
              <a:lnSpc>
                <a:spcPct val="95000"/>
              </a:lnSpc>
              <a:spcAft>
                <a:spcPct val="30000"/>
              </a:spcAft>
            </a:pPr>
            <a:r>
              <a:rPr lang="en-US" altLang="en-US" sz="1800" smtClean="0"/>
              <a:t>Extensive analysis &amp; comprehensive study for a European Tier 1 operator on Carrier Ethernet network design best practices, distilled from our operator experience globally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Representative Carrier-focused</a:t>
            </a:r>
            <a:br>
              <a:rPr lang="en-US" altLang="en-US" smtClean="0"/>
            </a:br>
            <a:r>
              <a:rPr lang="en-US" altLang="en-US" smtClean="0"/>
              <a:t>Projects &amp; Activities (2)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3" y="1300163"/>
            <a:ext cx="8675687" cy="5100637"/>
          </a:xfrm>
        </p:spPr>
        <p:txBody>
          <a:bodyPr/>
          <a:lstStyle/>
          <a:p>
            <a:pPr>
              <a:lnSpc>
                <a:spcPct val="105000"/>
              </a:lnSpc>
              <a:spcAft>
                <a:spcPct val="30000"/>
              </a:spcAft>
            </a:pPr>
            <a:r>
              <a:rPr lang="en-US" altLang="en-US" sz="1800" smtClean="0"/>
              <a:t>Evaluating the metro network architecture for a large wireline/wireless service provider in India; assessing network architecture and design, identifying key pain points, and making design recommendations</a:t>
            </a:r>
          </a:p>
          <a:p>
            <a:pPr lvl="1">
              <a:lnSpc>
                <a:spcPct val="105000"/>
              </a:lnSpc>
              <a:spcAft>
                <a:spcPct val="30000"/>
              </a:spcAft>
            </a:pPr>
            <a:endParaRPr lang="en-US" altLang="en-US" sz="1600" smtClean="0"/>
          </a:p>
          <a:p>
            <a:pPr>
              <a:lnSpc>
                <a:spcPct val="105000"/>
              </a:lnSpc>
              <a:spcAft>
                <a:spcPct val="30000"/>
              </a:spcAft>
            </a:pPr>
            <a:r>
              <a:rPr lang="en-US" altLang="en-US" sz="1800" smtClean="0"/>
              <a:t>Consulting to a large mobile operator in India on critical PHY layer operation and network design issues to resolve significant performance problems</a:t>
            </a:r>
          </a:p>
          <a:p>
            <a:pPr lvl="1">
              <a:lnSpc>
                <a:spcPct val="105000"/>
              </a:lnSpc>
              <a:spcAft>
                <a:spcPct val="30000"/>
              </a:spcAft>
            </a:pPr>
            <a:endParaRPr lang="en-US" altLang="en-US" sz="1600" smtClean="0"/>
          </a:p>
          <a:p>
            <a:pPr>
              <a:lnSpc>
                <a:spcPct val="105000"/>
              </a:lnSpc>
              <a:spcAft>
                <a:spcPct val="30000"/>
              </a:spcAft>
            </a:pPr>
            <a:r>
              <a:rPr lang="en-US" altLang="en-US" sz="1800" smtClean="0"/>
              <a:t>Network security analysis for the 3G wireless network of a mobile operator in Europe, providing guidance on anomaly detection and performance analysis</a:t>
            </a:r>
          </a:p>
          <a:p>
            <a:pPr lvl="1">
              <a:lnSpc>
                <a:spcPct val="105000"/>
              </a:lnSpc>
              <a:spcAft>
                <a:spcPct val="30000"/>
              </a:spcAft>
            </a:pPr>
            <a:endParaRPr lang="en-US" altLang="en-US" sz="1600" smtClean="0"/>
          </a:p>
          <a:p>
            <a:pPr>
              <a:lnSpc>
                <a:spcPct val="105000"/>
              </a:lnSpc>
              <a:spcAft>
                <a:spcPct val="30000"/>
              </a:spcAft>
            </a:pPr>
            <a:r>
              <a:rPr lang="en-US" altLang="en-US" sz="1800" smtClean="0"/>
              <a:t>Devising Wi-Max QoS &amp; scheduling algorithms, developing models for interaction of TCP-based apps with adaptive modulation and coding mechanisms to predict &amp; enhance network performance</a:t>
            </a:r>
          </a:p>
        </p:txBody>
      </p:sp>
      <p:sp>
        <p:nvSpPr>
          <p:cNvPr id="22532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467600" y="6183313"/>
            <a:ext cx="1482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8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57331"/>
              </a:buClr>
              <a:buSzPct val="8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>
                <a:hlinkClick r:id="rId2" action="ppaction://hlinksldjump"/>
              </a:rPr>
              <a:t>Back to Outline</a:t>
            </a:r>
            <a:endParaRPr lang="en-US" altLang="en-US" sz="14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Genesis of This Presentation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3" y="1295400"/>
            <a:ext cx="8675687" cy="5029200"/>
          </a:xfrm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altLang="en-US" sz="2000" smtClean="0"/>
              <a:t>	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 smtClean="0"/>
          </a:p>
          <a:p>
            <a:pPr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 smtClean="0"/>
          </a:p>
          <a:p>
            <a:pPr>
              <a:spcBef>
                <a:spcPct val="1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en-US" sz="2000" smtClean="0"/>
              <a:t>	</a:t>
            </a:r>
            <a:r>
              <a:rPr lang="en-US" altLang="en-US" sz="2400" smtClean="0"/>
              <a:t>We have identified 7 canonical areas and their corresponding pain points, where operators &amp; vendors typically need help to rapidly accelerate profits</a:t>
            </a:r>
          </a:p>
          <a:p>
            <a:pPr>
              <a:spcBef>
                <a:spcPct val="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altLang="en-US" sz="2400" smtClean="0"/>
              <a:t>	</a:t>
            </a:r>
            <a:r>
              <a:rPr lang="en-US" altLang="en-US" sz="2000" i="1" smtClean="0"/>
              <a:t>(based on our decade+ of serving clients in the telecom ecosystem)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 i="1" smtClean="0"/>
          </a:p>
          <a:p>
            <a:pPr>
              <a:spcBef>
                <a:spcPct val="10000"/>
              </a:spcBef>
              <a:spcAft>
                <a:spcPct val="10000"/>
              </a:spcAft>
            </a:pPr>
            <a:endParaRPr lang="en-US" altLang="en-US" sz="200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43200"/>
            <a:ext cx="9144000" cy="2286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4400" dirty="0" smtClean="0"/>
              <a:t>How We Help Vendors</a:t>
            </a:r>
            <a:endParaRPr lang="en-US" sz="3600" i="1" dirty="0" smtClean="0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0"/>
            <a:ext cx="3581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8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57331"/>
              </a:buClr>
              <a:buSzPct val="8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 i="1">
                <a:solidFill>
                  <a:schemeClr val="bg1"/>
                </a:solidFill>
              </a:rPr>
              <a:t>Metanoia, Inc.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i="1">
                <a:solidFill>
                  <a:schemeClr val="bg1"/>
                </a:solidFill>
              </a:rPr>
              <a:t>Critical Systems Thinking™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619125" y="1214438"/>
          <a:ext cx="794385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Visio" r:id="rId3" imgW="9315602" imgH="6074969" progId="Visio.Drawing.11">
                  <p:link updateAutomatic="1"/>
                </p:oleObj>
              </mc:Choice>
              <mc:Fallback>
                <p:oleObj name="Visio" r:id="rId3" imgW="9315602" imgH="6074969" progId="Visio.Drawing.11">
                  <p:link updateAutomatic="1"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" y="1214438"/>
                        <a:ext cx="7943850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Where We Help Vendors...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Areas of Expertise that We Have </a:t>
            </a:r>
            <a:br>
              <a:rPr lang="en-US" altLang="en-US" smtClean="0"/>
            </a:br>
            <a:r>
              <a:rPr lang="en-US" altLang="en-US" smtClean="0"/>
              <a:t>Applied for Chip &amp; System Vendors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3" y="1300163"/>
            <a:ext cx="8675687" cy="5100637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altLang="en-US" sz="1800" smtClean="0"/>
              <a:t>Next-Generation Technology Appraisal and Applicability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600" smtClean="0"/>
              <a:t>Furnish accurate analysis of evolving standards/technologies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600" smtClean="0"/>
              <a:t>Facilitate strategic decisions on product roadmap</a:t>
            </a:r>
          </a:p>
          <a:p>
            <a:pPr lvl="2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endParaRPr lang="en-US" altLang="en-US" sz="1400" smtClean="0"/>
          </a:p>
          <a:p>
            <a:pPr>
              <a:lnSpc>
                <a:spcPct val="105000"/>
              </a:lnSpc>
            </a:pPr>
            <a:r>
              <a:rPr lang="en-US" altLang="en-US" sz="1800" smtClean="0"/>
              <a:t>Systems Engineering -- Architecture &amp; Design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600" smtClean="0"/>
              <a:t>Validate software/hardware architectures vis-a-vis market and development timeframes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600" smtClean="0"/>
              <a:t>Define, specify features and create precise engineering requirements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600" smtClean="0"/>
              <a:t>Execute detailed system and/or hardware/software architecture specification in conjunction with the larger engineering teams at clients</a:t>
            </a:r>
          </a:p>
          <a:p>
            <a:pPr lvl="2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endParaRPr lang="en-US" altLang="en-US" sz="1400" smtClean="0"/>
          </a:p>
          <a:p>
            <a:pPr lvl="2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1400" smtClean="0"/>
          </a:p>
          <a:p>
            <a:pPr>
              <a:lnSpc>
                <a:spcPct val="105000"/>
              </a:lnSpc>
            </a:pPr>
            <a:r>
              <a:rPr lang="en-US" altLang="en-US" sz="1800" smtClean="0"/>
              <a:t>Algorithm/protocol design &amp; development</a:t>
            </a:r>
          </a:p>
          <a:p>
            <a:pPr lvl="1">
              <a:lnSpc>
                <a:spcPct val="105000"/>
              </a:lnSpc>
            </a:pPr>
            <a:r>
              <a:rPr lang="en-US" altLang="en-US" sz="1600" smtClean="0"/>
              <a:t>Develop algorithms for specialized aspects of vendor systems</a:t>
            </a:r>
          </a:p>
          <a:p>
            <a:pPr lvl="1">
              <a:lnSpc>
                <a:spcPct val="105000"/>
              </a:lnSpc>
            </a:pPr>
            <a:r>
              <a:rPr lang="en-US" altLang="en-US" sz="1600" smtClean="0"/>
              <a:t>Formulate protocols to enable unique system features</a:t>
            </a:r>
            <a:endParaRPr lang="en-US" altLang="en-US" sz="1800" smtClean="0"/>
          </a:p>
          <a:p>
            <a:pPr lvl="2">
              <a:lnSpc>
                <a:spcPct val="105000"/>
              </a:lnSpc>
            </a:pPr>
            <a:endParaRPr lang="en-US" altLang="en-US" sz="140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Areas of Expertise that We Have </a:t>
            </a:r>
            <a:br>
              <a:rPr lang="en-US" altLang="en-US" smtClean="0"/>
            </a:br>
            <a:r>
              <a:rPr lang="en-US" altLang="en-US" smtClean="0"/>
              <a:t>Applied for Chip &amp; System Vendors (2)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3" y="1300163"/>
            <a:ext cx="8675687" cy="5024437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altLang="en-US" sz="1800" smtClean="0"/>
              <a:t>Competitive Assessment/Evaluation and Insights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600" smtClean="0"/>
              <a:t>Insightful feature comparisons based on formulated benchmarks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600" smtClean="0"/>
              <a:t>Intelligent evaluation of products to discern key capabilities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600" smtClean="0"/>
              <a:t>Incisive market analysis to assess product standing</a:t>
            </a:r>
          </a:p>
          <a:p>
            <a:pPr lvl="2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endParaRPr lang="en-US" altLang="en-US" sz="1200" smtClean="0"/>
          </a:p>
          <a:p>
            <a:pPr>
              <a:lnSpc>
                <a:spcPct val="105000"/>
              </a:lnSpc>
            </a:pPr>
            <a:r>
              <a:rPr lang="en-US" altLang="en-US" sz="1800" smtClean="0"/>
              <a:t>Component Evaluation and Selection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600" smtClean="0"/>
              <a:t>Assess and evaluate components from multiple vendors (e.g traffic managers, network processors, switching cores)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600" smtClean="0"/>
              <a:t>Feature-based comparisons, based on customer requirements</a:t>
            </a:r>
          </a:p>
          <a:p>
            <a:pPr lvl="2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endParaRPr lang="en-US" altLang="en-US" sz="1200" smtClean="0"/>
          </a:p>
          <a:p>
            <a:pPr>
              <a:lnSpc>
                <a:spcPct val="105000"/>
              </a:lnSpc>
            </a:pPr>
            <a:r>
              <a:rPr lang="en-US" altLang="en-US" sz="1800" smtClean="0"/>
              <a:t>RFI/RFP Response Formulation and Support</a:t>
            </a:r>
            <a:r>
              <a:rPr lang="en-US" altLang="en-US" smtClean="0"/>
              <a:t> 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600" smtClean="0"/>
              <a:t>Guide formulation of precise technical responses to carrier RFI/RFPs, keeping in view system features and industry standards</a:t>
            </a:r>
          </a:p>
          <a:p>
            <a:pPr lvl="2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endParaRPr lang="en-US" altLang="en-US" sz="1200" smtClean="0"/>
          </a:p>
          <a:p>
            <a:pPr>
              <a:lnSpc>
                <a:spcPct val="105000"/>
              </a:lnSpc>
            </a:pPr>
            <a:r>
              <a:rPr lang="en-US" altLang="en-US" sz="1800" smtClean="0"/>
              <a:t>Insights on New Technologies, Standards, Industry Direction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600" smtClean="0"/>
              <a:t>Distill hype from reality; articulate technology benefits/drawbacks</a:t>
            </a:r>
          </a:p>
        </p:txBody>
      </p:sp>
      <p:sp>
        <p:nvSpPr>
          <p:cNvPr id="26628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467600" y="6183313"/>
            <a:ext cx="1482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8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57331"/>
              </a:buClr>
              <a:buSzPct val="8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>
                <a:hlinkClick r:id="rId2" action="ppaction://hlinksldjump"/>
              </a:rPr>
              <a:t>Back to Outline</a:t>
            </a:r>
            <a:endParaRPr lang="en-US" altLang="en-US" sz="14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Representative Vendor-focused</a:t>
            </a:r>
            <a:br>
              <a:rPr lang="en-US" altLang="en-US" smtClean="0"/>
            </a:br>
            <a:r>
              <a:rPr lang="en-US" altLang="en-US" smtClean="0"/>
              <a:t>Projects &amp; Activities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3" y="1231900"/>
            <a:ext cx="8675687" cy="5092700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altLang="en-US" sz="1800" smtClean="0"/>
              <a:t>Switching/Routing Systems</a:t>
            </a:r>
          </a:p>
          <a:p>
            <a:pPr lvl="1">
              <a:lnSpc>
                <a:spcPct val="105000"/>
              </a:lnSpc>
              <a:spcAft>
                <a:spcPct val="30000"/>
              </a:spcAft>
            </a:pPr>
            <a:r>
              <a:rPr lang="en-US" altLang="en-US" sz="1400" smtClean="0"/>
              <a:t>Architect &amp; design an IP-based control plane for hybrid packet/TDM systems for two US startups</a:t>
            </a:r>
          </a:p>
          <a:p>
            <a:pPr lvl="1">
              <a:lnSpc>
                <a:spcPct val="105000"/>
              </a:lnSpc>
              <a:spcAft>
                <a:spcPct val="30000"/>
              </a:spcAft>
            </a:pPr>
            <a:r>
              <a:rPr lang="en-US" altLang="en-US" sz="1400" smtClean="0"/>
              <a:t>Analysis of system architecture of $300M+ revenue metro-core router for a Fortune 1000 client</a:t>
            </a:r>
          </a:p>
          <a:p>
            <a:pPr lvl="1">
              <a:lnSpc>
                <a:spcPct val="105000"/>
              </a:lnSpc>
              <a:spcAft>
                <a:spcPct val="30000"/>
              </a:spcAft>
            </a:pPr>
            <a:r>
              <a:rPr lang="en-US" altLang="en-US" sz="1400" smtClean="0"/>
              <a:t>Design/analysis for high-performance router architectures in several initiatives</a:t>
            </a:r>
          </a:p>
          <a:p>
            <a:pPr>
              <a:lnSpc>
                <a:spcPct val="105000"/>
              </a:lnSpc>
              <a:spcBef>
                <a:spcPct val="45000"/>
              </a:spcBef>
            </a:pPr>
            <a:r>
              <a:rPr lang="en-US" altLang="en-US" sz="1800" smtClean="0"/>
              <a:t>Optical Systems</a:t>
            </a:r>
          </a:p>
          <a:p>
            <a:pPr lvl="1">
              <a:lnSpc>
                <a:spcPct val="105000"/>
              </a:lnSpc>
            </a:pPr>
            <a:r>
              <a:rPr lang="en-US" altLang="en-US" sz="1400" smtClean="0"/>
              <a:t>Consulted to US vendor on developing requirements for inter-domain optical routing, and on protocol extensions to realize the requirements</a:t>
            </a:r>
          </a:p>
          <a:p>
            <a:pPr lvl="1">
              <a:lnSpc>
                <a:spcPct val="105000"/>
              </a:lnSpc>
            </a:pPr>
            <a:r>
              <a:rPr lang="en-US" altLang="en-US" sz="1400" smtClean="0"/>
              <a:t>Recommendations to an Asia-Pac vendor on the design, specification, and  development of a generic fault notification protocol for multi-layer transport networks</a:t>
            </a:r>
          </a:p>
          <a:p>
            <a:pPr lvl="1">
              <a:lnSpc>
                <a:spcPct val="105000"/>
              </a:lnSpc>
            </a:pPr>
            <a:r>
              <a:rPr lang="en-US" altLang="en-US" sz="1400" smtClean="0"/>
              <a:t>Devised specialized signaling protocols for mesh restoration in optical cross-connects</a:t>
            </a:r>
          </a:p>
          <a:p>
            <a:pPr>
              <a:lnSpc>
                <a:spcPct val="105000"/>
              </a:lnSpc>
              <a:spcBef>
                <a:spcPct val="45000"/>
              </a:spcBef>
            </a:pPr>
            <a:r>
              <a:rPr lang="en-US" altLang="en-US" sz="1800" smtClean="0"/>
              <a:t>Metro/Aggregation Equipment</a:t>
            </a:r>
          </a:p>
          <a:p>
            <a:pPr lvl="1">
              <a:lnSpc>
                <a:spcPct val="105000"/>
              </a:lnSpc>
            </a:pPr>
            <a:r>
              <a:rPr lang="en-US" altLang="en-US" sz="1400" smtClean="0"/>
              <a:t>Defined requirements for a next-generation Carrier Ethernet card for Fortune 1000 client</a:t>
            </a:r>
          </a:p>
          <a:p>
            <a:pPr lvl="1">
              <a:lnSpc>
                <a:spcPct val="105000"/>
              </a:lnSpc>
            </a:pPr>
            <a:r>
              <a:rPr lang="en-US" altLang="en-US" sz="1400" smtClean="0"/>
              <a:t>Devised product roadmap, architecture, detailed hardware/software design, and product  positioning of a Metro Ethernet access product in the South-Asia market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Representative Vendor-focused</a:t>
            </a:r>
            <a:br>
              <a:rPr lang="en-US" altLang="en-US" smtClean="0"/>
            </a:br>
            <a:r>
              <a:rPr lang="en-US" altLang="en-US" smtClean="0"/>
              <a:t>Projects &amp; Activities (2)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3" y="1300163"/>
            <a:ext cx="8675687" cy="5176837"/>
          </a:xfrm>
        </p:spPr>
        <p:txBody>
          <a:bodyPr/>
          <a:lstStyle/>
          <a:p>
            <a:r>
              <a:rPr lang="en-US" altLang="en-US" sz="1800" smtClean="0"/>
              <a:t>Semiconductor Houses</a:t>
            </a:r>
          </a:p>
          <a:p>
            <a:pPr lvl="1"/>
            <a:r>
              <a:rPr lang="en-US" altLang="en-US" sz="1400" smtClean="0"/>
              <a:t>Advised leading US semiconductor vendor on key system aspects of networking gear (high-performance switch/routers) and theory/principles behind its design &amp; operation</a:t>
            </a:r>
          </a:p>
          <a:p>
            <a:pPr lvl="1"/>
            <a:r>
              <a:rPr lang="en-US" altLang="en-US" sz="1400" smtClean="0"/>
              <a:t>Consulted a leading FPGA vendor on incorporating advanced SONET/SDH and IP  capabilities in new products, and advised on system aspects of next-gen metro access gear</a:t>
            </a:r>
          </a:p>
          <a:p>
            <a:pPr>
              <a:spcBef>
                <a:spcPct val="45000"/>
              </a:spcBef>
            </a:pPr>
            <a:r>
              <a:rPr lang="en-US" altLang="en-US" sz="1800" smtClean="0"/>
              <a:t>Telecom Services/Technology Houses</a:t>
            </a:r>
          </a:p>
          <a:p>
            <a:pPr lvl="1"/>
            <a:r>
              <a:rPr lang="en-US" altLang="en-US" sz="1400" smtClean="0"/>
              <a:t>Advanced coaching to senior management &amp; engineering at a leading Asia-Pac technology house on:  IP VPNs, next-generation switching gear, network design principles, wireless technologies, and IP QoS</a:t>
            </a:r>
          </a:p>
          <a:p>
            <a:pPr lvl="1"/>
            <a:r>
              <a:rPr lang="en-US" altLang="en-US" sz="1400" smtClean="0"/>
              <a:t>Advised a Tier-1 software house in Asia-Pac on a variety of next-generation telecom technologies, and issues of network design/planning, and provider evolution strategies</a:t>
            </a:r>
          </a:p>
          <a:p>
            <a:pPr>
              <a:spcBef>
                <a:spcPct val="45000"/>
              </a:spcBef>
            </a:pPr>
            <a:r>
              <a:rPr lang="en-US" altLang="en-US" sz="1800" smtClean="0"/>
              <a:t>Network Planning Tool Vendors</a:t>
            </a:r>
          </a:p>
          <a:p>
            <a:pPr lvl="1"/>
            <a:r>
              <a:rPr lang="en-US" altLang="en-US" sz="1400" smtClean="0"/>
              <a:t>Guidance on design of a distributed architecture of a network planning software tool</a:t>
            </a:r>
          </a:p>
          <a:p>
            <a:pPr lvl="1"/>
            <a:r>
              <a:rPr lang="en-US" altLang="en-US" sz="1400" smtClean="0"/>
              <a:t>Developed design rules for realizing QoS in IP-based core networks, and collaborated on Internet backbone traffic analysis </a:t>
            </a:r>
          </a:p>
          <a:p>
            <a:pPr lvl="1"/>
            <a:r>
              <a:rPr lang="en-US" altLang="en-US" sz="1400" smtClean="0"/>
              <a:t>Joint work on IP traffic eng.  techniques, algorithms, protocols, carrier current practices</a:t>
            </a:r>
          </a:p>
        </p:txBody>
      </p:sp>
      <p:sp>
        <p:nvSpPr>
          <p:cNvPr id="28676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467600" y="6183313"/>
            <a:ext cx="1482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8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57331"/>
              </a:buClr>
              <a:buSzPct val="8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>
                <a:hlinkClick r:id="rId2" action="ppaction://hlinksldjump"/>
              </a:rPr>
              <a:t>Back to Outline</a:t>
            </a:r>
            <a:endParaRPr lang="en-US" altLang="en-US" sz="14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43200"/>
            <a:ext cx="9144000" cy="2286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4400" dirty="0" smtClean="0"/>
              <a:t>Why Do Business With Us?</a:t>
            </a:r>
            <a:endParaRPr lang="en-US" sz="3600" i="1" dirty="0" smtClean="0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0"/>
            <a:ext cx="3581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8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57331"/>
              </a:buClr>
              <a:buSzPct val="8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 i="1">
                <a:solidFill>
                  <a:schemeClr val="bg1"/>
                </a:solidFill>
              </a:rPr>
              <a:t>Metanoia, Inc.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i="1">
                <a:solidFill>
                  <a:schemeClr val="bg1"/>
                </a:solidFill>
              </a:rPr>
              <a:t>Critical Systems Thinking™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Benefits of Doing Business </a:t>
            </a:r>
            <a:br>
              <a:rPr lang="en-US" altLang="en-US" smtClean="0"/>
            </a:br>
            <a:r>
              <a:rPr lang="en-US" altLang="en-US" smtClean="0"/>
              <a:t>With Us? (1)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524625" y="715963"/>
            <a:ext cx="2543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8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57331"/>
              </a:buClr>
              <a:buSzPct val="8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  <a:hlinkClick r:id="rId3" action="ppaction://hlinksldjump"/>
              </a:rPr>
              <a:t>See Industry Accolades!</a:t>
            </a:r>
            <a:endParaRPr lang="en-US" altLang="en-US" sz="1600">
              <a:solidFill>
                <a:schemeClr val="bg1"/>
              </a:solidFill>
            </a:endParaRPr>
          </a:p>
        </p:txBody>
      </p:sp>
      <p:graphicFrame>
        <p:nvGraphicFramePr>
          <p:cNvPr id="3072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2863" y="1468438"/>
          <a:ext cx="9144000" cy="466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Visio" r:id="rId4" imgW="13188086" imgH="6734556" progId="Visio.Drawing.11">
                  <p:link updateAutomatic="1"/>
                </p:oleObj>
              </mc:Choice>
              <mc:Fallback>
                <p:oleObj name="Visio" r:id="rId4" imgW="13188086" imgH="6734556" progId="Visio.Drawing.11">
                  <p:link updateAutomatic="1"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3" y="1468438"/>
                        <a:ext cx="9144000" cy="466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524625" y="5969000"/>
            <a:ext cx="2543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8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57331"/>
              </a:buClr>
              <a:buSzPct val="8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  <a:hlinkClick r:id="rId3" action="ppaction://hlinksldjump"/>
              </a:rPr>
              <a:t>See Industry Accolades!</a:t>
            </a:r>
            <a:endParaRPr lang="en-US" altLang="en-US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Benefits of Doing Business </a:t>
            </a:r>
            <a:br>
              <a:rPr lang="en-US" altLang="en-US" smtClean="0"/>
            </a:br>
            <a:r>
              <a:rPr lang="en-US" altLang="en-US" smtClean="0"/>
              <a:t>With Us? (2)</a:t>
            </a:r>
          </a:p>
        </p:txBody>
      </p:sp>
      <p:graphicFrame>
        <p:nvGraphicFramePr>
          <p:cNvPr id="31747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82550" y="1593850"/>
          <a:ext cx="9001125" cy="442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Visio" r:id="rId3" imgW="12844882" imgH="6308141" progId="Visio.Drawing.11">
                  <p:link updateAutomatic="1"/>
                </p:oleObj>
              </mc:Choice>
              <mc:Fallback>
                <p:oleObj name="Visio" r:id="rId3" imgW="12844882" imgH="6308141" progId="Visio.Drawing.11">
                  <p:link updateAutomatic="1"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" y="1593850"/>
                        <a:ext cx="9001125" cy="442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Text Box 8"/>
          <p:cNvSpPr txBox="1">
            <a:spLocks noChangeArrowheads="1"/>
          </p:cNvSpPr>
          <p:nvPr/>
        </p:nvSpPr>
        <p:spPr bwMode="auto">
          <a:xfrm>
            <a:off x="6524625" y="715963"/>
            <a:ext cx="2543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8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57331"/>
              </a:buClr>
              <a:buSzPct val="8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  <a:hlinkClick r:id="rId5" action="ppaction://hlinksldjump"/>
              </a:rPr>
              <a:t>See Industry Accolades!</a:t>
            </a:r>
            <a:endParaRPr lang="en-US" altLang="en-US" sz="1600">
              <a:solidFill>
                <a:schemeClr val="bg1"/>
              </a:solidFill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524625" y="5969000"/>
            <a:ext cx="2543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8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57331"/>
              </a:buClr>
              <a:buSzPct val="8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  <a:hlinkClick r:id="rId5" action="ppaction://hlinksldjump"/>
              </a:rPr>
              <a:t>See Industry Accolades!</a:t>
            </a:r>
            <a:endParaRPr lang="en-US" altLang="en-US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Benefits of Doing Business </a:t>
            </a:r>
            <a:br>
              <a:rPr lang="en-US" altLang="en-US" smtClean="0"/>
            </a:br>
            <a:r>
              <a:rPr lang="en-US" altLang="en-US" smtClean="0"/>
              <a:t>With Us? (3)</a:t>
            </a:r>
          </a:p>
        </p:txBody>
      </p:sp>
      <p:graphicFrame>
        <p:nvGraphicFramePr>
          <p:cNvPr id="32771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0800" y="1676400"/>
          <a:ext cx="9121775" cy="377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Visio" r:id="rId3" imgW="13036906" imgH="5394655" progId="Visio.Drawing.11">
                  <p:link updateAutomatic="1"/>
                </p:oleObj>
              </mc:Choice>
              <mc:Fallback>
                <p:oleObj name="Visio" r:id="rId3" imgW="13036906" imgH="5394655" progId="Visio.Drawing.11">
                  <p:link updateAutomatic="1"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" y="1676400"/>
                        <a:ext cx="9121775" cy="377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6524625" y="715963"/>
            <a:ext cx="2543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8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57331"/>
              </a:buClr>
              <a:buSzPct val="8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  <a:hlinkClick r:id="rId5" action="ppaction://hlinksldjump"/>
              </a:rPr>
              <a:t>See Industry Accolades!</a:t>
            </a:r>
            <a:endParaRPr lang="en-US" altLang="en-US" sz="1600">
              <a:solidFill>
                <a:schemeClr val="bg1"/>
              </a:solidFill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6524625" y="5969000"/>
            <a:ext cx="2543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8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57331"/>
              </a:buClr>
              <a:buSzPct val="8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  <a:hlinkClick r:id="rId5" action="ppaction://hlinksldjump"/>
              </a:rPr>
              <a:t>See Industry Accolades!</a:t>
            </a:r>
            <a:endParaRPr lang="en-US" altLang="en-US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Our Purpose in this Presentation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3" y="1295400"/>
            <a:ext cx="8675687" cy="5029200"/>
          </a:xfrm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altLang="en-US" sz="2000" smtClean="0"/>
              <a:t>Highlight the 7 focus areas and their corresponding pain points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endParaRPr lang="en-US" altLang="en-US" sz="1800" smtClean="0"/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altLang="en-US" sz="2000" smtClean="0"/>
              <a:t>Outline </a:t>
            </a:r>
            <a:r>
              <a:rPr lang="en-US" altLang="en-US" sz="2000" i="1" smtClean="0"/>
              <a:t>why</a:t>
            </a:r>
            <a:r>
              <a:rPr lang="en-US" altLang="en-US" sz="2000" smtClean="0"/>
              <a:t> these are pain points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endParaRPr lang="en-US" altLang="en-US" sz="1800" smtClean="0"/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altLang="en-US" sz="2000" smtClean="0"/>
              <a:t>Show </a:t>
            </a:r>
            <a:r>
              <a:rPr lang="en-US" altLang="en-US" sz="2000" i="1" smtClean="0"/>
              <a:t>how</a:t>
            </a:r>
            <a:r>
              <a:rPr lang="en-US" altLang="en-US" sz="2000" smtClean="0"/>
              <a:t> they are addressed by working with Metanoia, Inc.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altLang="en-US" sz="1800" smtClean="0"/>
              <a:t>The 7 keys (ways)  to accelerate profits with our partnership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endParaRPr lang="en-US" altLang="en-US" sz="1800" smtClean="0"/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altLang="en-US" sz="2000" smtClean="0"/>
              <a:t>Present our credentials, expertise, &amp; experience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endParaRPr lang="en-US" altLang="en-US" sz="1800" smtClean="0"/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altLang="en-US" sz="2000" smtClean="0"/>
              <a:t>Showcase a sample of industry accolades received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endParaRPr lang="en-US" altLang="en-US" sz="1800" smtClean="0"/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altLang="en-US" sz="2000" smtClean="0"/>
              <a:t>Set context for an interactive meeting/discussion to follow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43200"/>
            <a:ext cx="9144000" cy="2286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4400" dirty="0" smtClean="0"/>
              <a:t>Next Steps …</a:t>
            </a:r>
            <a:endParaRPr lang="en-US" sz="3600" i="1" dirty="0" smtClean="0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0"/>
            <a:ext cx="3581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8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57331"/>
              </a:buClr>
              <a:buSzPct val="8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 i="1">
                <a:solidFill>
                  <a:schemeClr val="bg1"/>
                </a:solidFill>
              </a:rPr>
              <a:t>Metanoia, Inc.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i="1">
                <a:solidFill>
                  <a:schemeClr val="bg1"/>
                </a:solidFill>
              </a:rPr>
              <a:t>Critical Systems Thinking™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Next Steps and A Special Invitation!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mtClean="0"/>
              <a:t>We invite you to:</a:t>
            </a:r>
          </a:p>
          <a:p>
            <a:pPr>
              <a:buFont typeface="Wingdings" pitchFamily="2" charset="2"/>
              <a:buNone/>
            </a:pPr>
            <a:r>
              <a:rPr lang="en-US" altLang="en-US" sz="1700" smtClean="0"/>
              <a:t>		</a:t>
            </a:r>
          </a:p>
          <a:p>
            <a:pPr lvl="1"/>
            <a:r>
              <a:rPr lang="en-US" altLang="en-US" smtClean="0"/>
              <a:t>An interactive meeting/telecon, where we will explain some of the work done for clients worldwide, and help you see what problems we can solve for you to boost profits and productivity</a:t>
            </a:r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Utilize the exclusive </a:t>
            </a:r>
            <a:r>
              <a:rPr lang="en-US" altLang="en-US" i="1" smtClean="0"/>
              <a:t>Strategy Session Certificate</a:t>
            </a:r>
            <a:r>
              <a:rPr lang="en-US" altLang="en-US" smtClean="0"/>
              <a:t> ahead to interact with the Metanoia, Inc. team, and brainstorm an issue or a relevant problem to experience the caliber, competence, and capability of the team!</a:t>
            </a:r>
          </a:p>
          <a:p>
            <a:pPr lvl="1">
              <a:buFont typeface="Wingdings" pitchFamily="2" charset="2"/>
              <a:buNone/>
            </a:pPr>
            <a:endParaRPr lang="en-US" altLang="en-US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 Exclusive Gift!</a:t>
            </a:r>
          </a:p>
        </p:txBody>
      </p:sp>
      <p:pic>
        <p:nvPicPr>
          <p:cNvPr id="35843" name="Picture 9" descr="MC900439977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0488"/>
            <a:ext cx="99060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1219200"/>
            <a:ext cx="6908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467600" y="6183313"/>
            <a:ext cx="1482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8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57331"/>
              </a:buClr>
              <a:buSzPct val="8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>
                <a:hlinkClick r:id="rId4" action="ppaction://hlinksldjump"/>
              </a:rPr>
              <a:t>Back to Outline</a:t>
            </a:r>
            <a:endParaRPr lang="en-US" altLang="en-US" sz="14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43200"/>
            <a:ext cx="9144000" cy="2286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4400" dirty="0" smtClean="0"/>
              <a:t>Accolades from the Industry ...</a:t>
            </a:r>
            <a:endParaRPr lang="en-US" sz="3600" i="1" dirty="0" smtClean="0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0" y="0"/>
            <a:ext cx="3581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8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57331"/>
              </a:buClr>
              <a:buSzPct val="8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 i="1">
                <a:solidFill>
                  <a:schemeClr val="bg1"/>
                </a:solidFill>
              </a:rPr>
              <a:t>Metanoia, Inc.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i="1">
                <a:solidFill>
                  <a:schemeClr val="bg1"/>
                </a:solidFill>
              </a:rPr>
              <a:t>Critical Systems Thinking™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Hear Directly What Some of Our </a:t>
            </a:r>
            <a:br>
              <a:rPr lang="en-US" altLang="en-US" smtClean="0"/>
            </a:br>
            <a:r>
              <a:rPr lang="en-US" altLang="en-US" smtClean="0"/>
              <a:t>Past Clients/Partners Have Said 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0" y="1838486"/>
            <a:ext cx="1416050" cy="1416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1601788"/>
            <a:ext cx="1544637" cy="188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1887538" cy="18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55" y="1838486"/>
            <a:ext cx="1441743" cy="14417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3998913"/>
            <a:ext cx="1576387" cy="195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3998913"/>
            <a:ext cx="1851025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4094163"/>
            <a:ext cx="2097087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38" y="4092575"/>
            <a:ext cx="1630362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9" name="TextBox 13"/>
          <p:cNvSpPr txBox="1">
            <a:spLocks noChangeArrowheads="1"/>
          </p:cNvSpPr>
          <p:nvPr/>
        </p:nvSpPr>
        <p:spPr bwMode="auto">
          <a:xfrm>
            <a:off x="2586038" y="3346450"/>
            <a:ext cx="1830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8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57331"/>
              </a:buClr>
              <a:buSzPct val="8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/>
              <a:t>Tim Flood, VP Engg, Raydiance</a:t>
            </a:r>
          </a:p>
        </p:txBody>
      </p:sp>
      <p:sp>
        <p:nvSpPr>
          <p:cNvPr id="37900" name="TextBox 14"/>
          <p:cNvSpPr txBox="1">
            <a:spLocks noChangeArrowheads="1"/>
          </p:cNvSpPr>
          <p:nvPr/>
        </p:nvSpPr>
        <p:spPr bwMode="auto">
          <a:xfrm>
            <a:off x="4841875" y="3346450"/>
            <a:ext cx="1831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8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57331"/>
              </a:buClr>
              <a:buSzPct val="8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/>
              <a:t>Jose Enciso, Director Systems Engg, Tellabs</a:t>
            </a:r>
          </a:p>
        </p:txBody>
      </p:sp>
      <p:sp>
        <p:nvSpPr>
          <p:cNvPr id="37901" name="TextBox 15"/>
          <p:cNvSpPr txBox="1">
            <a:spLocks noChangeArrowheads="1"/>
          </p:cNvSpPr>
          <p:nvPr/>
        </p:nvSpPr>
        <p:spPr bwMode="auto">
          <a:xfrm>
            <a:off x="508000" y="5808663"/>
            <a:ext cx="1830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8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57331"/>
              </a:buClr>
              <a:buSzPct val="8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/>
              <a:t>Dan Morris, VP &amp; GM (retd), Cypress</a:t>
            </a:r>
          </a:p>
        </p:txBody>
      </p:sp>
      <p:sp>
        <p:nvSpPr>
          <p:cNvPr id="37902" name="TextBox 16"/>
          <p:cNvSpPr txBox="1">
            <a:spLocks noChangeArrowheads="1"/>
          </p:cNvSpPr>
          <p:nvPr/>
        </p:nvSpPr>
        <p:spPr bwMode="auto">
          <a:xfrm>
            <a:off x="2940050" y="5788025"/>
            <a:ext cx="1830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8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57331"/>
              </a:buClr>
              <a:buSzPct val="8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/>
              <a:t>Kevin Pope, SVP Product Dvp, Calix</a:t>
            </a:r>
          </a:p>
        </p:txBody>
      </p:sp>
      <p:sp>
        <p:nvSpPr>
          <p:cNvPr id="37903" name="TextBox 17"/>
          <p:cNvSpPr txBox="1">
            <a:spLocks noChangeArrowheads="1"/>
          </p:cNvSpPr>
          <p:nvPr/>
        </p:nvSpPr>
        <p:spPr bwMode="auto">
          <a:xfrm>
            <a:off x="5065713" y="5757863"/>
            <a:ext cx="1830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8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57331"/>
              </a:buClr>
              <a:buSzPct val="8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/>
              <a:t>Tom Nadeau, VP &amp; Principle Architect, CA </a:t>
            </a:r>
          </a:p>
        </p:txBody>
      </p:sp>
      <p:sp>
        <p:nvSpPr>
          <p:cNvPr id="37904" name="TextBox 18"/>
          <p:cNvSpPr txBox="1">
            <a:spLocks noChangeArrowheads="1"/>
          </p:cNvSpPr>
          <p:nvPr/>
        </p:nvSpPr>
        <p:spPr bwMode="auto">
          <a:xfrm>
            <a:off x="990600" y="1279525"/>
            <a:ext cx="7707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8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57331"/>
              </a:buClr>
              <a:buSzPct val="8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/>
              <a:t>Please visit </a:t>
            </a:r>
            <a:r>
              <a:rPr lang="en-US" altLang="en-US" sz="1600">
                <a:hlinkClick r:id="rId10"/>
              </a:rPr>
              <a:t>http://www.metanoia-inc.com</a:t>
            </a:r>
            <a:r>
              <a:rPr lang="en-US" altLang="en-US" sz="1600"/>
              <a:t> and watch the video introduction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37905" name="TextBox 19"/>
          <p:cNvSpPr txBox="1">
            <a:spLocks noChangeArrowheads="1"/>
          </p:cNvSpPr>
          <p:nvPr/>
        </p:nvSpPr>
        <p:spPr bwMode="auto">
          <a:xfrm>
            <a:off x="7183438" y="3387725"/>
            <a:ext cx="18303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8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57331"/>
              </a:buClr>
              <a:buSzPct val="8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/>
              <a:t>Marty Fielen, VP Marketing,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/>
              <a:t>CTS Telecom (retd.)</a:t>
            </a:r>
          </a:p>
        </p:txBody>
      </p:sp>
      <p:sp>
        <p:nvSpPr>
          <p:cNvPr id="37906" name="TextBox 20"/>
          <p:cNvSpPr txBox="1">
            <a:spLocks noChangeArrowheads="1"/>
          </p:cNvSpPr>
          <p:nvPr/>
        </p:nvSpPr>
        <p:spPr bwMode="auto">
          <a:xfrm>
            <a:off x="7123113" y="5878513"/>
            <a:ext cx="18303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8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57331"/>
              </a:buClr>
              <a:buSzPct val="8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/>
              <a:t>Kumar Sivarajan, CTO &amp; Founder, Tejas  Networks</a:t>
            </a:r>
          </a:p>
        </p:txBody>
      </p:sp>
      <p:sp>
        <p:nvSpPr>
          <p:cNvPr id="37907" name="TextBox 21"/>
          <p:cNvSpPr txBox="1">
            <a:spLocks noChangeArrowheads="1"/>
          </p:cNvSpPr>
          <p:nvPr/>
        </p:nvSpPr>
        <p:spPr bwMode="auto">
          <a:xfrm>
            <a:off x="455613" y="3330575"/>
            <a:ext cx="1830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8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57331"/>
              </a:buClr>
              <a:buSzPct val="8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/>
              <a:t>Jim Burnham, CEO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/>
              <a:t>CTS Telecom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Accolades from Industry: Teamwork, Savviness, Address Challenges, ...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3" y="1300163"/>
            <a:ext cx="8675687" cy="5253037"/>
          </a:xfrm>
        </p:spPr>
        <p:txBody>
          <a:bodyPr/>
          <a:lstStyle/>
          <a:p>
            <a:pPr marL="0" indent="0">
              <a:lnSpc>
                <a:spcPct val="105000"/>
              </a:lnSpc>
              <a:buFont typeface="Wingdings" pitchFamily="2" charset="2"/>
              <a:buNone/>
            </a:pPr>
            <a:r>
              <a:rPr lang="en-US" altLang="en-US" sz="1400" b="0" smtClean="0"/>
              <a:t>“</a:t>
            </a:r>
            <a:r>
              <a:rPr lang="en-US" altLang="en-US" sz="1400" i="1" smtClean="0"/>
              <a:t>Absolutely stood out, and frankly I haven’t seen it work that well in any other scenario</a:t>
            </a:r>
            <a:r>
              <a:rPr lang="en-US" altLang="en-US" sz="1400" b="0" smtClean="0"/>
              <a:t>.  And that was important to me because </a:t>
            </a:r>
            <a:r>
              <a:rPr lang="en-US" altLang="en-US" sz="1400" i="1" smtClean="0"/>
              <a:t>I had some reluctance early on in terms of handing this via a consulting arrangement; cause this could evolve into a key part of our family jewels</a:t>
            </a:r>
            <a:r>
              <a:rPr lang="en-US" altLang="en-US" sz="1400" b="0" smtClean="0"/>
              <a:t>, and </a:t>
            </a:r>
            <a:r>
              <a:rPr lang="en-US" altLang="en-US" sz="1400" i="1" smtClean="0"/>
              <a:t>a key differentiator for the company and the product</a:t>
            </a:r>
            <a:r>
              <a:rPr lang="en-US" altLang="en-US" sz="1400" b="0" smtClean="0"/>
              <a:t>, and part of the discussion we had internally was how is this going to flesh out?</a:t>
            </a:r>
          </a:p>
          <a:p>
            <a:pPr marL="0" indent="0">
              <a:lnSpc>
                <a:spcPct val="105000"/>
              </a:lnSpc>
              <a:buFont typeface="Wingdings" pitchFamily="2" charset="2"/>
              <a:buNone/>
            </a:pPr>
            <a:r>
              <a:rPr lang="en-US" altLang="en-US" sz="1400" b="0" smtClean="0"/>
              <a:t>Are we going to be doing this onsite here working closely with the team, or is this going to be somebody offsite we never see, throwing things over the wall?  … I think </a:t>
            </a:r>
            <a:r>
              <a:rPr lang="en-US" altLang="en-US" sz="1400" i="1" smtClean="0"/>
              <a:t>one of the key differentiators for Metanoia, Inc. was that you absolutely became part of the team. It was just seamless</a:t>
            </a:r>
            <a:r>
              <a:rPr lang="en-US" altLang="en-US" sz="1400" b="0" smtClean="0"/>
              <a:t> ... you </a:t>
            </a:r>
            <a:r>
              <a:rPr lang="en-US" altLang="en-US" sz="1400" i="1" smtClean="0"/>
              <a:t>worked very well from an interpersonal perspective with the team, as well as from a technology perspective</a:t>
            </a:r>
            <a:r>
              <a:rPr lang="en-US" altLang="en-US" sz="1400" b="0" smtClean="0"/>
              <a:t>. </a:t>
            </a:r>
          </a:p>
          <a:p>
            <a:pPr marL="0" indent="0">
              <a:lnSpc>
                <a:spcPct val="105000"/>
              </a:lnSpc>
              <a:buFont typeface="Wingdings" pitchFamily="2" charset="2"/>
              <a:buNone/>
            </a:pPr>
            <a:r>
              <a:rPr lang="en-US" altLang="en-US" sz="1400" b="0" smtClean="0"/>
              <a:t>I think it was </a:t>
            </a:r>
            <a:r>
              <a:rPr lang="en-US" altLang="en-US" sz="1400" i="1" smtClean="0"/>
              <a:t>very crisply run as a project</a:t>
            </a:r>
            <a:r>
              <a:rPr lang="en-US" altLang="en-US" sz="1400" b="0" smtClean="0"/>
              <a:t>, and I think that's a differentiator as well, </a:t>
            </a:r>
            <a:r>
              <a:rPr lang="en-US" altLang="en-US" sz="1400" i="1" smtClean="0"/>
              <a:t>because you don't normally get that when you're talking about a key area of deep-dive technology</a:t>
            </a:r>
            <a:r>
              <a:rPr lang="en-US" altLang="en-US" sz="1400" b="0" smtClean="0"/>
              <a:t> that you're looking to bring into an existing product.  You might find some strong technical people</a:t>
            </a:r>
            <a:r>
              <a:rPr lang="en-US" altLang="en-US" sz="1400" i="1" smtClean="0"/>
              <a:t>, but they don't have the savviness and the sensitivity to timeframes, and planning, and looking at dependencies [that you did], and I think that was a key differentiator as well. That went very well in terms of providing us ... with a timeline </a:t>
            </a:r>
            <a:r>
              <a:rPr lang="en-US" altLang="en-US" sz="1400" b="0" smtClean="0"/>
              <a:t>as to how this was going to unfold,</a:t>
            </a:r>
            <a:r>
              <a:rPr lang="en-US" altLang="en-US" sz="1400" i="1" smtClean="0"/>
              <a:t> </a:t>
            </a:r>
            <a:r>
              <a:rPr lang="en-US" altLang="en-US" sz="1400" b="0" smtClean="0"/>
              <a:t>and </a:t>
            </a:r>
            <a:r>
              <a:rPr lang="en-US" altLang="en-US" sz="1400" i="1" smtClean="0"/>
              <a:t>then executing to that timeline”</a:t>
            </a:r>
            <a:r>
              <a:rPr lang="en-US" altLang="en-US" sz="1400" smtClean="0"/>
              <a:t> </a:t>
            </a:r>
          </a:p>
          <a:p>
            <a:pPr marL="0" indent="0">
              <a:lnSpc>
                <a:spcPct val="105000"/>
              </a:lnSpc>
              <a:buFont typeface="Wingdings" pitchFamily="2" charset="2"/>
              <a:buNone/>
            </a:pPr>
            <a:r>
              <a:rPr lang="en-US" altLang="en-US" sz="1400" smtClean="0">
                <a:solidFill>
                  <a:srgbClr val="000099"/>
                </a:solidFill>
              </a:rPr>
              <a:t>Kevin Pope, SVP Product Development, Calix Networks </a:t>
            </a:r>
            <a:r>
              <a:rPr lang="en-US" altLang="en-US" sz="1400" b="0" smtClean="0">
                <a:solidFill>
                  <a:srgbClr val="000099"/>
                </a:solidFill>
              </a:rPr>
              <a:t>(on working with Metanoia, Inc. at a previous co.)</a:t>
            </a:r>
          </a:p>
          <a:p>
            <a:pPr marL="0" indent="0">
              <a:lnSpc>
                <a:spcPct val="105000"/>
              </a:lnSpc>
              <a:buFont typeface="Wingdings" pitchFamily="2" charset="2"/>
              <a:buNone/>
            </a:pPr>
            <a:endParaRPr lang="en-US" altLang="en-US" sz="1400" b="0" smtClean="0">
              <a:solidFill>
                <a:srgbClr val="000099"/>
              </a:solidFill>
            </a:endParaRPr>
          </a:p>
        </p:txBody>
      </p:sp>
      <p:pic>
        <p:nvPicPr>
          <p:cNvPr id="38916" name="Picture 4" descr="Calix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5235575"/>
            <a:ext cx="155098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Accolades from Industry: Teamwork, Savviness, Address Challenges, ...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3" y="1300163"/>
            <a:ext cx="8675687" cy="5253037"/>
          </a:xfrm>
        </p:spPr>
        <p:txBody>
          <a:bodyPr/>
          <a:lstStyle/>
          <a:p>
            <a:pPr marL="0" indent="0">
              <a:lnSpc>
                <a:spcPct val="105000"/>
              </a:lnSpc>
              <a:buFont typeface="Wingdings" pitchFamily="2" charset="2"/>
              <a:buNone/>
            </a:pPr>
            <a:r>
              <a:rPr lang="en-US" altLang="en-US" sz="1400" b="0" smtClean="0"/>
              <a:t>“</a:t>
            </a:r>
            <a:endParaRPr lang="en-US" altLang="en-US" sz="1400" b="0" smtClean="0">
              <a:solidFill>
                <a:srgbClr val="000099"/>
              </a:solidFill>
            </a:endParaRPr>
          </a:p>
          <a:p>
            <a:pPr marL="0" indent="0">
              <a:lnSpc>
                <a:spcPct val="105000"/>
              </a:lnSpc>
              <a:buFont typeface="Wingdings" pitchFamily="2" charset="2"/>
              <a:buNone/>
            </a:pPr>
            <a:r>
              <a:rPr lang="en-US" altLang="en-US" sz="1400" smtClean="0"/>
              <a:t>“… </a:t>
            </a:r>
            <a:r>
              <a:rPr lang="en-US" altLang="en-US" sz="1400" i="1" smtClean="0"/>
              <a:t>deep knowledge of networking devices and switching architectures</a:t>
            </a:r>
            <a:r>
              <a:rPr lang="en-US" altLang="en-US" sz="1400" smtClean="0"/>
              <a:t> … </a:t>
            </a:r>
            <a:r>
              <a:rPr lang="en-US" altLang="en-US" sz="1400" b="0" smtClean="0"/>
              <a:t>pleasant to work with and</a:t>
            </a:r>
            <a:r>
              <a:rPr lang="en-US" altLang="en-US" sz="1400" smtClean="0"/>
              <a:t> </a:t>
            </a:r>
            <a:r>
              <a:rPr lang="en-US" altLang="en-US" sz="1400" i="1" smtClean="0"/>
              <a:t>very responsive</a:t>
            </a:r>
            <a:r>
              <a:rPr lang="en-US" altLang="en-US" sz="1400" smtClean="0"/>
              <a:t>” </a:t>
            </a:r>
            <a:r>
              <a:rPr lang="en-US" altLang="en-US" sz="1400" smtClean="0">
                <a:solidFill>
                  <a:srgbClr val="000099"/>
                </a:solidFill>
              </a:rPr>
              <a:t>Eyal Dagan, CEO, Dune Networks, Israel</a:t>
            </a:r>
          </a:p>
          <a:p>
            <a:pPr marL="0" indent="0">
              <a:lnSpc>
                <a:spcPct val="105000"/>
              </a:lnSpc>
              <a:buFont typeface="Wingdings" pitchFamily="2" charset="2"/>
              <a:buNone/>
            </a:pPr>
            <a:endParaRPr lang="en-US" altLang="en-US" sz="1400" b="0" smtClean="0">
              <a:solidFill>
                <a:srgbClr val="000099"/>
              </a:solidFill>
            </a:endParaRPr>
          </a:p>
          <a:p>
            <a:pPr marL="0" indent="0">
              <a:lnSpc>
                <a:spcPct val="105000"/>
              </a:lnSpc>
              <a:buFont typeface="Wingdings" pitchFamily="2" charset="2"/>
              <a:buNone/>
            </a:pPr>
            <a:endParaRPr lang="en-US" altLang="en-US" sz="1400" b="0" smtClean="0"/>
          </a:p>
          <a:p>
            <a:pPr marL="0" indent="0">
              <a:lnSpc>
                <a:spcPct val="105000"/>
              </a:lnSpc>
              <a:buFont typeface="Wingdings" pitchFamily="2" charset="2"/>
              <a:buNone/>
            </a:pPr>
            <a:endParaRPr lang="en-US" altLang="en-US" sz="1400" b="0" smtClean="0"/>
          </a:p>
          <a:p>
            <a:pPr marL="0" indent="0">
              <a:lnSpc>
                <a:spcPct val="105000"/>
              </a:lnSpc>
              <a:buFont typeface="Wingdings" pitchFamily="2" charset="2"/>
              <a:buNone/>
            </a:pPr>
            <a:r>
              <a:rPr lang="en-US" altLang="en-US" sz="1400" b="0" smtClean="0"/>
              <a:t>“…demonstrated an </a:t>
            </a:r>
            <a:r>
              <a:rPr lang="en-US" altLang="en-US" sz="1400" i="1" smtClean="0"/>
              <a:t>extraordinary capability to take on technically challenging tasks</a:t>
            </a:r>
            <a:r>
              <a:rPr lang="en-US" altLang="en-US" sz="1400" b="0" smtClean="0"/>
              <a:t>, and </a:t>
            </a:r>
            <a:r>
              <a:rPr lang="en-US" altLang="en-US" sz="1400" i="1" smtClean="0"/>
              <a:t>always delivered the results on time and schedule</a:t>
            </a:r>
            <a:r>
              <a:rPr lang="en-US" altLang="en-US" sz="1400" b="0" smtClean="0"/>
              <a:t> … work [on the project] </a:t>
            </a:r>
            <a:r>
              <a:rPr lang="en-US" altLang="en-US" sz="1400" i="1" smtClean="0"/>
              <a:t>led to the filing of a few technical patents</a:t>
            </a:r>
            <a:r>
              <a:rPr lang="en-US" altLang="en-US" sz="1400" b="0" smtClean="0"/>
              <a:t> for the company … </a:t>
            </a:r>
            <a:r>
              <a:rPr lang="en-US" altLang="en-US" sz="1400" i="1" smtClean="0"/>
              <a:t>highly recommend</a:t>
            </a:r>
            <a:r>
              <a:rPr lang="en-US" altLang="en-US" sz="1400" b="0" smtClean="0"/>
              <a:t> [your] consulting service to any institution …”</a:t>
            </a:r>
            <a:r>
              <a:rPr lang="en-US" altLang="en-US" sz="1400" smtClean="0"/>
              <a:t> </a:t>
            </a:r>
            <a:r>
              <a:rPr lang="en-US" altLang="en-US" sz="1400" smtClean="0">
                <a:solidFill>
                  <a:srgbClr val="000099"/>
                </a:solidFill>
              </a:rPr>
              <a:t>Dr. Charles Chen, Vice-President of Software Engineering &amp; Fellow, Cortina Systems </a:t>
            </a:r>
            <a:r>
              <a:rPr lang="en-US" altLang="en-US" sz="1400" b="0" smtClean="0">
                <a:solidFill>
                  <a:srgbClr val="000099"/>
                </a:solidFill>
              </a:rPr>
              <a:t>(on working with Metanoia, Inc. at a previous company)</a:t>
            </a:r>
            <a:r>
              <a:rPr lang="en-US" altLang="en-US" sz="1400" smtClean="0">
                <a:solidFill>
                  <a:srgbClr val="3333CC"/>
                </a:solidFill>
              </a:rPr>
              <a:t>		</a:t>
            </a:r>
            <a:endParaRPr lang="en-US" altLang="en-US" sz="1400" b="0" smtClean="0">
              <a:solidFill>
                <a:srgbClr val="000099"/>
              </a:solidFill>
            </a:endParaRPr>
          </a:p>
          <a:p>
            <a:pPr marL="0" indent="0">
              <a:lnSpc>
                <a:spcPct val="105000"/>
              </a:lnSpc>
              <a:buFont typeface="Wingdings" pitchFamily="2" charset="2"/>
              <a:buNone/>
            </a:pPr>
            <a:endParaRPr lang="en-US" altLang="en-US" sz="1400" b="0" smtClean="0">
              <a:solidFill>
                <a:srgbClr val="000099"/>
              </a:solidFill>
            </a:endParaRPr>
          </a:p>
        </p:txBody>
      </p:sp>
      <p:pic>
        <p:nvPicPr>
          <p:cNvPr id="39940" name="Picture 5" descr="Cortina-Systems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14800"/>
            <a:ext cx="19431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6" descr="Dune-Network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2008188"/>
            <a:ext cx="1457325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7" descr="Broadcom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878013"/>
            <a:ext cx="12954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Accolades from Industry: Insight, </a:t>
            </a:r>
            <a:br>
              <a:rPr lang="en-US" altLang="en-US" smtClean="0"/>
            </a:br>
            <a:r>
              <a:rPr lang="en-US" altLang="en-US" smtClean="0"/>
              <a:t>Knowledge, Skills, ...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3" y="1300163"/>
            <a:ext cx="8675687" cy="5100637"/>
          </a:xfrm>
        </p:spPr>
        <p:txBody>
          <a:bodyPr/>
          <a:lstStyle/>
          <a:p>
            <a:pPr marL="0" indent="0">
              <a:lnSpc>
                <a:spcPct val="105000"/>
              </a:lnSpc>
              <a:buFont typeface="Wingdings" pitchFamily="2" charset="2"/>
              <a:buNone/>
            </a:pPr>
            <a:r>
              <a:rPr lang="en-US" altLang="en-US" sz="1400" b="0" smtClean="0"/>
              <a:t>“I think </a:t>
            </a:r>
            <a:r>
              <a:rPr lang="en-US" altLang="en-US" sz="1400" i="1" smtClean="0"/>
              <a:t>it says a lot when someone like an equipment vendor engages with a third party </a:t>
            </a:r>
            <a:r>
              <a:rPr lang="en-US" altLang="en-US" sz="1400" b="0" smtClean="0"/>
              <a:t>for product assessment, and </a:t>
            </a:r>
            <a:r>
              <a:rPr lang="en-US" altLang="en-US" sz="1400" i="1" smtClean="0"/>
              <a:t>then later has an interest in presenting you to our [carrier] customers as an independent reference and resource that they can engage with</a:t>
            </a:r>
            <a:r>
              <a:rPr lang="en-US" altLang="en-US" sz="1400" b="0" smtClean="0"/>
              <a:t>.  And </a:t>
            </a:r>
            <a:r>
              <a:rPr lang="en-US" altLang="en-US" sz="1400" i="1" smtClean="0"/>
              <a:t>that clearly would not have occurred if we didn't have the highest regard for the integrity that you approached us with</a:t>
            </a:r>
            <a:r>
              <a:rPr lang="en-US" altLang="en-US" sz="1400" b="0" smtClean="0"/>
              <a:t> … In all of those cases, I recall stepping away with a high-level of confidence that you had navigated a fairly difficult engagement ...” </a:t>
            </a:r>
            <a:r>
              <a:rPr lang="en-US" altLang="en-US" sz="1400" smtClean="0">
                <a:solidFill>
                  <a:srgbClr val="000099"/>
                </a:solidFill>
              </a:rPr>
              <a:t>Tim Flood, VP of Engineering &amp; Operations, Red Condor</a:t>
            </a:r>
            <a:r>
              <a:rPr lang="en-US" altLang="en-US" sz="1400" b="0" smtClean="0">
                <a:solidFill>
                  <a:srgbClr val="000099"/>
                </a:solidFill>
              </a:rPr>
              <a:t> (on working with Metanoia, Inc. at a previous company)</a:t>
            </a:r>
          </a:p>
          <a:p>
            <a:pPr marL="0" indent="0">
              <a:lnSpc>
                <a:spcPct val="105000"/>
              </a:lnSpc>
              <a:buFont typeface="Wingdings" pitchFamily="2" charset="2"/>
              <a:buNone/>
            </a:pPr>
            <a:endParaRPr lang="en-US" altLang="en-US" sz="1400" smtClean="0">
              <a:solidFill>
                <a:srgbClr val="000099"/>
              </a:solidFill>
            </a:endParaRPr>
          </a:p>
          <a:p>
            <a:pPr marL="0" indent="0">
              <a:lnSpc>
                <a:spcPct val="105000"/>
              </a:lnSpc>
              <a:buFont typeface="Wingdings" pitchFamily="2" charset="2"/>
              <a:buNone/>
            </a:pPr>
            <a:endParaRPr lang="en-US" altLang="en-US" sz="1400" smtClean="0">
              <a:solidFill>
                <a:srgbClr val="000099"/>
              </a:solidFill>
            </a:endParaRPr>
          </a:p>
          <a:p>
            <a:pPr marL="0" indent="0">
              <a:lnSpc>
                <a:spcPct val="105000"/>
              </a:lnSpc>
              <a:buFont typeface="Wingdings" pitchFamily="2" charset="2"/>
              <a:buNone/>
            </a:pPr>
            <a:r>
              <a:rPr lang="en-US" altLang="en-US" sz="1400" smtClean="0"/>
              <a:t> </a:t>
            </a:r>
            <a:r>
              <a:rPr lang="en-US" altLang="en-US" sz="1400" b="0" smtClean="0"/>
              <a:t>“ … very active in both academic societies like IEEE ComSoc and standard bodies like IETF …</a:t>
            </a:r>
            <a:r>
              <a:rPr lang="en-US" altLang="en-US" sz="1400" i="1" smtClean="0"/>
              <a:t>knowledge of telecommunications technologies are deep and comprehensive, and span the gamut</a:t>
            </a:r>
            <a:r>
              <a:rPr lang="en-US" altLang="en-US" sz="1400" b="0" smtClean="0"/>
              <a:t>: </a:t>
            </a:r>
            <a:r>
              <a:rPr lang="en-US" altLang="en-US" sz="1400" b="0" i="1" smtClean="0"/>
              <a:t>MPLS, GMPLS, traffic engineering, VPNs, wired and wireless networking, IP QoS</a:t>
            </a:r>
            <a:r>
              <a:rPr lang="en-US" altLang="en-US" sz="1400" b="0" smtClean="0"/>
              <a:t>,” </a:t>
            </a:r>
            <a:r>
              <a:rPr lang="en-US" altLang="en-US" sz="1400" smtClean="0">
                <a:solidFill>
                  <a:srgbClr val="000099"/>
                </a:solidFill>
              </a:rPr>
              <a:t>Dr. Kohei Shiomoto, Group Leader &amp; Supervisor, NTT Japan</a:t>
            </a:r>
          </a:p>
          <a:p>
            <a:pPr marL="0" indent="0">
              <a:lnSpc>
                <a:spcPct val="105000"/>
              </a:lnSpc>
              <a:buFont typeface="Wingdings" pitchFamily="2" charset="2"/>
              <a:buNone/>
            </a:pPr>
            <a:endParaRPr lang="en-US" altLang="en-US" sz="1400" smtClean="0">
              <a:solidFill>
                <a:srgbClr val="000099"/>
              </a:solidFill>
            </a:endParaRPr>
          </a:p>
          <a:p>
            <a:pPr marL="0" indent="0">
              <a:lnSpc>
                <a:spcPct val="105000"/>
              </a:lnSpc>
              <a:buFont typeface="Wingdings" pitchFamily="2" charset="2"/>
              <a:buNone/>
            </a:pPr>
            <a:endParaRPr lang="en-US" altLang="en-US" sz="1400" smtClean="0">
              <a:solidFill>
                <a:srgbClr val="000099"/>
              </a:solidFill>
            </a:endParaRPr>
          </a:p>
          <a:p>
            <a:pPr marL="0" indent="0">
              <a:lnSpc>
                <a:spcPct val="105000"/>
              </a:lnSpc>
              <a:buFont typeface="Wingdings" pitchFamily="2" charset="2"/>
              <a:buNone/>
            </a:pPr>
            <a:r>
              <a:rPr lang="en-US" altLang="en-US" sz="1400" b="0" smtClean="0"/>
              <a:t>“… </a:t>
            </a:r>
            <a:r>
              <a:rPr lang="en-US" altLang="en-US" sz="1400" i="1" smtClean="0"/>
              <a:t>brilliant educator </a:t>
            </a:r>
            <a:r>
              <a:rPr lang="en-US" altLang="en-US" sz="1400" b="0" smtClean="0"/>
              <a:t>...  </a:t>
            </a:r>
            <a:r>
              <a:rPr lang="en-US" altLang="en-US" sz="1400" i="1" smtClean="0"/>
              <a:t>good insights into the direction of the Telcommunications Industry at large</a:t>
            </a:r>
            <a:r>
              <a:rPr lang="en-US" altLang="en-US" sz="1400" b="0" smtClean="0"/>
              <a:t> … would </a:t>
            </a:r>
            <a:r>
              <a:rPr lang="en-US" altLang="en-US" sz="1400" i="1" smtClean="0"/>
              <a:t>highly recommend</a:t>
            </a:r>
            <a:r>
              <a:rPr lang="en-US" altLang="en-US" sz="1400" b="0" smtClean="0"/>
              <a:t> …”</a:t>
            </a:r>
            <a:r>
              <a:rPr lang="en-US" altLang="en-US" sz="1400" smtClean="0"/>
              <a:t> </a:t>
            </a:r>
            <a:r>
              <a:rPr lang="en-US" altLang="en-US" sz="1400" smtClean="0">
                <a:solidFill>
                  <a:srgbClr val="000099"/>
                </a:solidFill>
              </a:rPr>
              <a:t>Dr. Rajesh Krishnaswamy, Senior Network Consultant, Reliance Infocomm, India</a:t>
            </a:r>
            <a:endParaRPr lang="en-US" altLang="en-US" sz="1400" smtClean="0">
              <a:solidFill>
                <a:srgbClr val="3333CC"/>
              </a:solidFill>
            </a:endParaRPr>
          </a:p>
        </p:txBody>
      </p:sp>
      <p:pic>
        <p:nvPicPr>
          <p:cNvPr id="40964" name="Picture 5" descr="Red-Condor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2819400"/>
            <a:ext cx="189071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0" descr="NTT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4343400"/>
            <a:ext cx="1628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1" descr="RCOM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5548313"/>
            <a:ext cx="14811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119938" y="62992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8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57331"/>
              </a:buClr>
              <a:buSzPct val="8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E7B534-9A82-4A05-8E72-5DE6B6697FEF}" type="slidenum">
              <a:rPr lang="en-US" altLang="en-US" sz="1200" b="0">
                <a:solidFill>
                  <a:srgbClr val="000000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38</a:t>
            </a:fld>
            <a:endParaRPr lang="en-US" altLang="en-US" sz="1200" b="0">
              <a:solidFill>
                <a:srgbClr val="000000"/>
              </a:solidFill>
            </a:endParaRPr>
          </a:p>
        </p:txBody>
      </p:sp>
      <p:pic>
        <p:nvPicPr>
          <p:cNvPr id="41987" name="Picture 2" descr="Raydiance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6096000"/>
            <a:ext cx="1452562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3" descr="Tellab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3306763"/>
            <a:ext cx="1273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" y="146050"/>
            <a:ext cx="8745538" cy="933450"/>
          </a:xfrm>
        </p:spPr>
        <p:txBody>
          <a:bodyPr/>
          <a:lstStyle/>
          <a:p>
            <a:r>
              <a:rPr lang="en-US" altLang="en-US" smtClean="0"/>
              <a:t>Accolades from Industry: Efficient Process, Innovations, Unique Depth ...</a:t>
            </a:r>
          </a:p>
        </p:txBody>
      </p:sp>
      <p:sp>
        <p:nvSpPr>
          <p:cNvPr id="4199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4013" y="1300163"/>
            <a:ext cx="8675687" cy="5557837"/>
          </a:xfrm>
        </p:spPr>
        <p:txBody>
          <a:bodyPr/>
          <a:lstStyle/>
          <a:p>
            <a:pPr marL="0" indent="0">
              <a:lnSpc>
                <a:spcPct val="105000"/>
              </a:lnSpc>
              <a:buFont typeface="Wingdings" pitchFamily="2" charset="2"/>
              <a:buNone/>
            </a:pPr>
            <a:r>
              <a:rPr lang="en-US" altLang="en-US" sz="1400" b="0" smtClean="0"/>
              <a:t>“I am impressed with the ability of your team to work with the members of our organization, who had their day jobs ... [yet] </a:t>
            </a:r>
            <a:r>
              <a:rPr lang="en-US" altLang="en-US" sz="1400" smtClean="0"/>
              <a:t> </a:t>
            </a:r>
            <a:r>
              <a:rPr lang="en-US" altLang="en-US" sz="1400" b="0" smtClean="0"/>
              <a:t>you were able to point questions, paint scenarios, sit down, grab a couple of hours here and there ...</a:t>
            </a:r>
            <a:r>
              <a:rPr lang="en-US" altLang="en-US" sz="1400" smtClean="0"/>
              <a:t> </a:t>
            </a:r>
            <a:r>
              <a:rPr lang="en-US" altLang="en-US" sz="1400" b="0" smtClean="0"/>
              <a:t>and</a:t>
            </a:r>
            <a:r>
              <a:rPr lang="en-US" altLang="en-US" sz="1400" smtClean="0"/>
              <a:t> extract the information, and piece it together ... so</a:t>
            </a:r>
            <a:r>
              <a:rPr lang="en-US" altLang="en-US" sz="1400" i="1" smtClean="0"/>
              <a:t> the process you used, in a very complex situation, I think was very efficient. You ran to a 100%</a:t>
            </a:r>
            <a:r>
              <a:rPr lang="en-US" altLang="en-US" sz="1400" b="0" smtClean="0"/>
              <a:t>, even if some of it was not on the clock, and I think that’s </a:t>
            </a:r>
            <a:r>
              <a:rPr lang="en-US" altLang="en-US" sz="1400" i="1" smtClean="0"/>
              <a:t>an incredible testament to the integrity that you bring</a:t>
            </a:r>
            <a:r>
              <a:rPr lang="en-US" altLang="en-US" sz="1400" b="0" smtClean="0"/>
              <a:t> ...  </a:t>
            </a:r>
            <a:r>
              <a:rPr lang="en-US" altLang="en-US" sz="1400" i="1" smtClean="0"/>
              <a:t>I’ve built a confidence, if I’m going to engage Metanoia, Inc. what needs to be done will be executed, and, in large parts, will be exceeded certainly</a:t>
            </a:r>
            <a:r>
              <a:rPr lang="en-US" altLang="en-US" sz="1400" b="0" smtClean="0"/>
              <a:t>. So, I would</a:t>
            </a:r>
            <a:r>
              <a:rPr lang="en-US" altLang="en-US" sz="1400" i="1" smtClean="0"/>
              <a:t> definitely recommend you ... </a:t>
            </a:r>
            <a:r>
              <a:rPr lang="en-US" altLang="en-US" sz="1400" b="0" smtClean="0"/>
              <a:t>because you</a:t>
            </a:r>
            <a:r>
              <a:rPr lang="en-US" altLang="en-US" sz="1400" i="1" smtClean="0"/>
              <a:t> have got system-level knowledge and network-level, network-wide knowledge ... and I  think you would get them [clients] to an end-solution faster”</a:t>
            </a:r>
            <a:r>
              <a:rPr lang="en-US" altLang="en-US" sz="1400" b="0" smtClean="0"/>
              <a:t> </a:t>
            </a:r>
            <a:r>
              <a:rPr lang="en-US" altLang="en-US" sz="1400" smtClean="0">
                <a:solidFill>
                  <a:srgbClr val="000099"/>
                </a:solidFill>
              </a:rPr>
              <a:t>Jose Enciso, Director, Systems Engineering &amp; Product Planning, Tellabs</a:t>
            </a:r>
          </a:p>
          <a:p>
            <a:pPr marL="0" indent="0">
              <a:lnSpc>
                <a:spcPct val="105000"/>
              </a:lnSpc>
              <a:buFont typeface="Wingdings" pitchFamily="2" charset="2"/>
              <a:buNone/>
            </a:pPr>
            <a:endParaRPr lang="en-US" altLang="en-US" sz="1000" smtClean="0">
              <a:solidFill>
                <a:srgbClr val="3333CC"/>
              </a:solidFill>
            </a:endParaRPr>
          </a:p>
          <a:p>
            <a:pPr marL="0" indent="0">
              <a:lnSpc>
                <a:spcPct val="105000"/>
              </a:lnSpc>
              <a:buFont typeface="Wingdings" pitchFamily="2" charset="2"/>
              <a:buNone/>
            </a:pPr>
            <a:endParaRPr lang="en-US" altLang="en-US" sz="1000" smtClean="0">
              <a:solidFill>
                <a:srgbClr val="3333CC"/>
              </a:solidFill>
            </a:endParaRPr>
          </a:p>
          <a:p>
            <a:pPr marL="0" indent="0">
              <a:lnSpc>
                <a:spcPct val="105000"/>
              </a:lnSpc>
              <a:buFont typeface="Wingdings" pitchFamily="2" charset="2"/>
              <a:buNone/>
            </a:pPr>
            <a:r>
              <a:rPr lang="en-US" altLang="en-US" sz="1400" b="0" smtClean="0"/>
              <a:t>“ … </a:t>
            </a:r>
            <a:r>
              <a:rPr lang="en-US" altLang="en-US" sz="1400" i="1" smtClean="0"/>
              <a:t>done a great deal of innovative work on the design and operation of high-speed networks and switching systems</a:t>
            </a:r>
            <a:r>
              <a:rPr lang="en-US" altLang="en-US" sz="1400" b="0" smtClean="0"/>
              <a:t> … one of the very few [experts] in this field that</a:t>
            </a:r>
            <a:r>
              <a:rPr lang="en-US" altLang="en-US" sz="1400" i="1" smtClean="0"/>
              <a:t> know very well both the architectural and the opto-electronic technology issues, as well as the protocol issues that arise when devices are put together in a network</a:t>
            </a:r>
            <a:r>
              <a:rPr lang="en-US" altLang="en-US" sz="1400" b="0" smtClean="0"/>
              <a:t> …”</a:t>
            </a:r>
            <a:r>
              <a:rPr lang="en-US" altLang="en-US" sz="1500" smtClean="0"/>
              <a:t> </a:t>
            </a:r>
            <a:r>
              <a:rPr lang="en-US" altLang="en-US" sz="1400" smtClean="0">
                <a:solidFill>
                  <a:srgbClr val="000099"/>
                </a:solidFill>
              </a:rPr>
              <a:t>Dr. Manos Varvarigos, Director, Network Technologies Center, Computer Technology Institute, Greece</a:t>
            </a:r>
          </a:p>
          <a:p>
            <a:pPr marL="0" indent="0">
              <a:lnSpc>
                <a:spcPct val="105000"/>
              </a:lnSpc>
              <a:buFont typeface="Wingdings" pitchFamily="2" charset="2"/>
              <a:buNone/>
            </a:pPr>
            <a:endParaRPr lang="en-US" altLang="en-US" sz="1000" smtClean="0">
              <a:solidFill>
                <a:srgbClr val="3333CC"/>
              </a:solidFill>
            </a:endParaRPr>
          </a:p>
          <a:p>
            <a:pPr marL="0" indent="0">
              <a:lnSpc>
                <a:spcPct val="105000"/>
              </a:lnSpc>
              <a:buFont typeface="Wingdings" pitchFamily="2" charset="2"/>
              <a:buNone/>
            </a:pPr>
            <a:r>
              <a:rPr lang="en-US" altLang="en-US" sz="1400" b="0" smtClean="0"/>
              <a:t>“</a:t>
            </a:r>
            <a:r>
              <a:rPr lang="en-US" altLang="en-US" sz="1400" i="1" smtClean="0"/>
              <a:t>What you do is fairly unique</a:t>
            </a:r>
            <a:r>
              <a:rPr lang="en-US" altLang="en-US" sz="1400" b="0" smtClean="0"/>
              <a:t> …  Your level of engagement, I can't say that I actually have [seen it elsewhere], where </a:t>
            </a:r>
            <a:r>
              <a:rPr lang="en-US" altLang="en-US" sz="1400" i="1" smtClean="0"/>
              <a:t>what you offer are services that are very technical and capable of doing very technical, in depth, investigative exercises, which are very difficult to get</a:t>
            </a:r>
            <a:r>
              <a:rPr lang="en-US" altLang="en-US" sz="1400" b="0" smtClean="0"/>
              <a:t>, in my prior experience, very difficult to get </a:t>
            </a:r>
            <a:r>
              <a:rPr lang="en-US" altLang="en-US" sz="1400" i="1" smtClean="0"/>
              <a:t>someone that really put in the effort to learn the ins and outs</a:t>
            </a:r>
            <a:r>
              <a:rPr lang="en-US" altLang="en-US" sz="1400" b="0" smtClean="0"/>
              <a:t>. </a:t>
            </a:r>
            <a:r>
              <a:rPr lang="en-US" altLang="en-US" sz="1400" smtClean="0">
                <a:solidFill>
                  <a:srgbClr val="000099"/>
                </a:solidFill>
              </a:rPr>
              <a:t>Tim Flood, Vice President, Raydiance, Inc.</a:t>
            </a:r>
            <a:r>
              <a:rPr lang="en-US" altLang="en-US" sz="1400" b="0" smtClean="0">
                <a:solidFill>
                  <a:srgbClr val="000099"/>
                </a:solidFill>
              </a:rPr>
              <a:t> (on working with Metanoia, Inc. at a previous co.)</a:t>
            </a:r>
            <a:endParaRPr lang="en-US" altLang="en-US" sz="1400" smtClean="0">
              <a:solidFill>
                <a:srgbClr val="000099"/>
              </a:solidFill>
            </a:endParaRPr>
          </a:p>
        </p:txBody>
      </p:sp>
      <p:pic>
        <p:nvPicPr>
          <p:cNvPr id="41991" name="Picture 6" descr="RACTI_Logo_L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4738688"/>
            <a:ext cx="24399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" y="146050"/>
            <a:ext cx="8745538" cy="933450"/>
          </a:xfrm>
        </p:spPr>
        <p:txBody>
          <a:bodyPr/>
          <a:lstStyle/>
          <a:p>
            <a:r>
              <a:rPr lang="en-US" altLang="en-US" smtClean="0"/>
              <a:t>Accolades from Industry: Vision, </a:t>
            </a:r>
            <a:br>
              <a:rPr lang="en-US" altLang="en-US" smtClean="0"/>
            </a:br>
            <a:r>
              <a:rPr lang="en-US" altLang="en-US" smtClean="0"/>
              <a:t>Simplify the Complex, Integrity</a:t>
            </a:r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4013" y="1300163"/>
            <a:ext cx="8675687" cy="555783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1400" smtClean="0"/>
              <a:t>Your services, I would recommend, yes, </a:t>
            </a:r>
            <a:r>
              <a:rPr lang="en-US" altLang="en-US" sz="1400" b="0" smtClean="0"/>
              <a:t>based on your wonderful and technically deep inputs for the MPLS World Congress the past 12 years.</a:t>
            </a:r>
            <a:r>
              <a:rPr lang="en-US" altLang="en-US" sz="1400" smtClean="0"/>
              <a:t> </a:t>
            </a:r>
            <a:r>
              <a:rPr lang="en-US" altLang="en-US" sz="1400" i="1" smtClean="0"/>
              <a:t>If someone needs an advisor ... to figure out what the are Internet pieces, what is the strategy to follow, what are the choices to be made, I think you [Metanoia, Inc.] would definitely be up for it!</a:t>
            </a:r>
            <a:r>
              <a:rPr lang="en-US" altLang="en-US" sz="1400" smtClean="0"/>
              <a:t> </a:t>
            </a:r>
            <a:r>
              <a:rPr lang="en-US" altLang="en-US" sz="1400" i="1" smtClean="0"/>
              <a:t>Your</a:t>
            </a:r>
            <a:r>
              <a:rPr lang="en-US" altLang="en-US" sz="1400" b="0" smtClean="0"/>
              <a:t> </a:t>
            </a:r>
            <a:r>
              <a:rPr lang="en-US" altLang="en-US" sz="1400" i="1" smtClean="0"/>
              <a:t>vision of networking technology evolution</a:t>
            </a:r>
            <a:r>
              <a:rPr lang="en-US" altLang="en-US" sz="1400" b="0" smtClean="0"/>
              <a:t>, </a:t>
            </a:r>
            <a:r>
              <a:rPr lang="en-US" altLang="en-US" sz="1400" i="1" smtClean="0"/>
              <a:t>technical savoir-faire</a:t>
            </a:r>
            <a:r>
              <a:rPr lang="en-US" altLang="en-US" sz="1400" b="0" smtClean="0"/>
              <a:t>, and </a:t>
            </a:r>
            <a:r>
              <a:rPr lang="en-US" altLang="en-US" sz="1400" i="1" smtClean="0"/>
              <a:t>reliability </a:t>
            </a:r>
            <a:r>
              <a:rPr lang="en-US" altLang="en-US" sz="1400" b="0" smtClean="0"/>
              <a:t>and </a:t>
            </a:r>
            <a:r>
              <a:rPr lang="en-US" altLang="en-US" sz="1400" i="1" smtClean="0"/>
              <a:t>quick responses are key to that</a:t>
            </a:r>
            <a:r>
              <a:rPr lang="en-US" altLang="en-US" sz="1400" b="0" smtClean="0"/>
              <a:t>. As is your ability to establish good relationships, which leads to long-term collaboration like ours.</a:t>
            </a:r>
            <a:r>
              <a:rPr lang="en-US" altLang="en-US" sz="1400" smtClean="0"/>
              <a:t> </a:t>
            </a:r>
            <a:r>
              <a:rPr lang="en-US" altLang="en-US" sz="1400" smtClean="0">
                <a:solidFill>
                  <a:srgbClr val="0000CC"/>
                </a:solidFill>
              </a:rPr>
              <a:t>Remi Scavenius, Founder, Upperside, France  </a:t>
            </a:r>
            <a:r>
              <a:rPr lang="en-US" altLang="en-US" sz="1200" smtClean="0">
                <a:solidFill>
                  <a:srgbClr val="0000CC"/>
                </a:solidFill>
              </a:rPr>
              <a:t>(organizer world-leading </a:t>
            </a:r>
            <a:r>
              <a:rPr lang="en-US" altLang="en-US" sz="1200" i="1" smtClean="0">
                <a:solidFill>
                  <a:srgbClr val="0000CC"/>
                </a:solidFill>
              </a:rPr>
              <a:t>MPLS &amp; Ethernet World Congress</a:t>
            </a:r>
            <a:r>
              <a:rPr lang="en-US" altLang="en-US" sz="1200" smtClean="0">
                <a:solidFill>
                  <a:srgbClr val="333399"/>
                </a:solidFill>
              </a:rPr>
              <a:t>)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600" smtClean="0">
              <a:solidFill>
                <a:srgbClr val="333399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smtClean="0"/>
              <a:t>“I work with Wi-Max based systems daily, </a:t>
            </a:r>
            <a:r>
              <a:rPr lang="en-US" altLang="en-US" sz="1400" b="0" smtClean="0"/>
              <a:t>and would say</a:t>
            </a:r>
            <a:r>
              <a:rPr lang="en-US" altLang="en-US" sz="1400" smtClean="0"/>
              <a:t> </a:t>
            </a:r>
            <a:r>
              <a:rPr lang="en-US" altLang="en-US" sz="1400" i="1" smtClean="0"/>
              <a:t>these gentlemen have an excellent ability to convey the complex nature of Wi-Max in a simplified and concise manner</a:t>
            </a:r>
            <a:r>
              <a:rPr lang="en-US" altLang="en-US" sz="1400" smtClean="0"/>
              <a:t> ...” </a:t>
            </a:r>
            <a:r>
              <a:rPr lang="en-US" altLang="en-US" sz="1400" smtClean="0">
                <a:solidFill>
                  <a:srgbClr val="0000CC"/>
                </a:solidFill>
              </a:rPr>
              <a:t>Ian M. McLeod, Senior Systems Engineer,  Harris-Stratex Networks (now Aviat Networks)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smtClean="0">
              <a:solidFill>
                <a:srgbClr val="333399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US" altLang="en-US" sz="800" smtClean="0">
              <a:solidFill>
                <a:srgbClr val="333399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smtClean="0"/>
              <a:t>“</a:t>
            </a:r>
            <a:r>
              <a:rPr lang="en-US" altLang="en-US" sz="1400" b="0" smtClean="0"/>
              <a:t>There is a need on the service provider side to be looking out towards systems and software to understand how the “beast” (the network) works, similarly </a:t>
            </a:r>
            <a:r>
              <a:rPr lang="en-US" altLang="en-US" sz="1400" i="1" smtClean="0"/>
              <a:t>those who are looking towards the service providers need that perspective which Metanoia, Inc. provides very well</a:t>
            </a:r>
            <a:r>
              <a:rPr lang="en-US" altLang="en-US" sz="1400" b="0" smtClean="0"/>
              <a:t>.</a:t>
            </a:r>
            <a:r>
              <a:rPr lang="en-US" altLang="en-US" sz="1400" smtClean="0"/>
              <a:t> </a:t>
            </a:r>
            <a:r>
              <a:rPr lang="en-US" altLang="en-US" sz="1400" i="1" smtClean="0"/>
              <a:t>Three qualities</a:t>
            </a:r>
            <a:r>
              <a:rPr lang="en-US" altLang="en-US" sz="1400" smtClean="0"/>
              <a:t> </a:t>
            </a:r>
            <a:r>
              <a:rPr lang="en-US" altLang="en-US" sz="1400" b="0" smtClean="0"/>
              <a:t>that come to mind </a:t>
            </a:r>
            <a:r>
              <a:rPr lang="en-US" altLang="en-US" sz="1400" i="1" smtClean="0"/>
              <a:t>when I think of Metanoia, Inc. are:</a:t>
            </a:r>
            <a:r>
              <a:rPr lang="en-US" altLang="en-US" sz="1400" smtClean="0"/>
              <a:t> </a:t>
            </a:r>
            <a:r>
              <a:rPr lang="en-US" altLang="en-US" sz="1400" i="1" smtClean="0"/>
              <a:t>technical savvy</a:t>
            </a:r>
            <a:r>
              <a:rPr lang="en-US" altLang="en-US" sz="1400" smtClean="0"/>
              <a:t>, </a:t>
            </a:r>
            <a:r>
              <a:rPr lang="en-US" altLang="en-US" sz="1400" i="1" smtClean="0"/>
              <a:t>deep market knowledge</a:t>
            </a:r>
            <a:r>
              <a:rPr lang="en-US" altLang="en-US" sz="1400" smtClean="0"/>
              <a:t>, and the </a:t>
            </a:r>
            <a:r>
              <a:rPr lang="en-US" altLang="en-US" sz="1400" i="1" smtClean="0"/>
              <a:t>integrity to call things as they are</a:t>
            </a:r>
            <a:r>
              <a:rPr lang="en-US" altLang="en-US" sz="1400" smtClean="0"/>
              <a:t>.” </a:t>
            </a:r>
            <a:r>
              <a:rPr lang="en-US" altLang="en-US" sz="1400" smtClean="0">
                <a:solidFill>
                  <a:srgbClr val="0000CC"/>
                </a:solidFill>
              </a:rPr>
              <a:t>Arman Maghbouleh, President, Cariden Technologies 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smtClean="0">
              <a:solidFill>
                <a:srgbClr val="333399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US" altLang="en-US" sz="1400" smtClean="0">
              <a:solidFill>
                <a:srgbClr val="333399"/>
              </a:solidFill>
            </a:endParaRPr>
          </a:p>
        </p:txBody>
      </p:sp>
      <p:pic>
        <p:nvPicPr>
          <p:cNvPr id="43012" name="Picture 5" descr="Aviat-Networks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37000"/>
            <a:ext cx="1276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6" descr="Cariden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689600"/>
            <a:ext cx="9159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2844800"/>
            <a:ext cx="22590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485063" y="6172200"/>
            <a:ext cx="1482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8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57331"/>
              </a:buClr>
              <a:buSzPct val="8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>
                <a:hlinkClick r:id="rId5" action="ppaction://hlinksldjump"/>
              </a:rPr>
              <a:t>Back to Outline</a:t>
            </a:r>
            <a:endParaRPr lang="en-US" altLang="en-US" sz="14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Outline (hyperlinked)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3" y="1447800"/>
            <a:ext cx="8675687" cy="48768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400" smtClean="0"/>
              <a:t>7 Canonical Focus Areas for </a:t>
            </a:r>
            <a:r>
              <a:rPr lang="en-US" altLang="en-US" sz="1400" smtClean="0">
                <a:hlinkClick r:id="rId2" action="ppaction://hlinksldjump"/>
              </a:rPr>
              <a:t>Vendors</a:t>
            </a:r>
            <a:r>
              <a:rPr lang="en-US" altLang="en-US" sz="1400" smtClean="0"/>
              <a:t> and </a:t>
            </a:r>
            <a:r>
              <a:rPr lang="en-US" altLang="en-US" sz="1400" smtClean="0">
                <a:hlinkClick r:id="rId3" action="ppaction://hlinksldjump"/>
              </a:rPr>
              <a:t>Operators</a:t>
            </a:r>
            <a:r>
              <a:rPr lang="en-US" altLang="en-US" sz="1400" smtClean="0"/>
              <a:t>, their Pain Points and Why</a:t>
            </a:r>
          </a:p>
          <a:p>
            <a:pPr lvl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endParaRPr lang="en-US" altLang="en-US" sz="900" smtClean="0"/>
          </a:p>
          <a:p>
            <a:pPr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400" smtClean="0">
                <a:hlinkClick r:id="rId4" action="ppaction://hlinksldjump"/>
              </a:rPr>
              <a:t>How Working with Us Helps Clients Address These</a:t>
            </a:r>
            <a:endParaRPr lang="en-US" altLang="en-US" sz="1400" smtClean="0"/>
          </a:p>
          <a:p>
            <a:pPr lvl="2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endParaRPr lang="en-US" altLang="en-US" sz="900" smtClean="0"/>
          </a:p>
          <a:p>
            <a:pPr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400" smtClean="0">
                <a:hlinkClick r:id="rId5" action="ppaction://hlinksldjump"/>
              </a:rPr>
              <a:t>What We Provide to Clients to Increase Profits &amp; Productivity</a:t>
            </a:r>
            <a:endParaRPr lang="en-US" altLang="en-US" sz="1400" smtClean="0"/>
          </a:p>
          <a:p>
            <a:pPr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endParaRPr lang="en-US" altLang="en-US" sz="1400" smtClean="0"/>
          </a:p>
          <a:p>
            <a:pPr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400" smtClean="0">
                <a:hlinkClick r:id="rId6" action="ppaction://hlinksldjump"/>
              </a:rPr>
              <a:t>Our Expertise &amp; Credentials and a Selection of Clients</a:t>
            </a:r>
            <a:endParaRPr lang="en-US" altLang="en-US" sz="1400" smtClean="0"/>
          </a:p>
          <a:p>
            <a:pPr lvl="2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endParaRPr lang="en-US" altLang="en-US" sz="900" smtClean="0"/>
          </a:p>
          <a:p>
            <a:pPr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400" smtClean="0">
                <a:hlinkClick r:id="rId7" action="ppaction://hlinksldjump"/>
              </a:rPr>
              <a:t>How We Help Service Providers &amp; Areas of Expertise Applied</a:t>
            </a:r>
            <a:endParaRPr lang="en-US" altLang="en-US" sz="1400" smtClean="0"/>
          </a:p>
          <a:p>
            <a:pPr lvl="3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endParaRPr lang="en-US" altLang="en-US" sz="900" smtClean="0"/>
          </a:p>
          <a:p>
            <a:pPr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400" smtClean="0">
                <a:hlinkClick r:id="rId8" action="ppaction://hlinksldjump"/>
              </a:rPr>
              <a:t>Representative Carrier-Focused Projects &amp; Activities</a:t>
            </a:r>
            <a:endParaRPr lang="en-US" altLang="en-US" sz="1400" smtClean="0"/>
          </a:p>
          <a:p>
            <a:pPr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endParaRPr lang="en-US" altLang="en-US" sz="1400" smtClean="0"/>
          </a:p>
          <a:p>
            <a:pPr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400" smtClean="0">
                <a:hlinkClick r:id="rId9" action="ppaction://hlinksldjump"/>
              </a:rPr>
              <a:t>Where We Help Chip and System Vendors</a:t>
            </a:r>
            <a:r>
              <a:rPr lang="en-US" altLang="en-US" sz="1400" smtClean="0"/>
              <a:t>  &amp; </a:t>
            </a:r>
            <a:r>
              <a:rPr lang="en-US" altLang="en-US" sz="1400" smtClean="0">
                <a:hlinkClick r:id="rId10" action="ppaction://hlinksldjump"/>
              </a:rPr>
              <a:t>Areas of Expertise that We Have Applied for Chip and System Vendors</a:t>
            </a:r>
            <a:endParaRPr lang="en-US" altLang="en-US" sz="1400" smtClean="0"/>
          </a:p>
          <a:p>
            <a:pPr lvl="2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endParaRPr lang="en-US" altLang="en-US" sz="900" smtClean="0"/>
          </a:p>
          <a:p>
            <a:pPr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400" smtClean="0">
                <a:hlinkClick r:id="rId11" action="ppaction://hlinksldjump"/>
              </a:rPr>
              <a:t>Representative Vendor-Focused Projects &amp; Activities</a:t>
            </a:r>
            <a:endParaRPr lang="en-US" altLang="en-US" sz="1200" smtClean="0"/>
          </a:p>
          <a:p>
            <a:pPr lvl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endParaRPr lang="en-US" altLang="en-US" sz="900" smtClean="0"/>
          </a:p>
          <a:p>
            <a:pPr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400" smtClean="0">
                <a:hlinkClick r:id="rId12" action="ppaction://hlinksldjump"/>
              </a:rPr>
              <a:t>What Are the Benefits of Doing Business With Us?</a:t>
            </a:r>
            <a:endParaRPr lang="en-US" altLang="en-US" sz="1400" smtClean="0"/>
          </a:p>
          <a:p>
            <a:pPr lvl="2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endParaRPr lang="en-US" altLang="en-US" sz="900" smtClean="0"/>
          </a:p>
          <a:p>
            <a:pPr lvl="2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endParaRPr lang="en-US" altLang="en-US" sz="900" smtClean="0"/>
          </a:p>
          <a:p>
            <a:pPr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400" smtClean="0">
                <a:hlinkClick r:id="rId13" action="ppaction://hlinksldjump"/>
              </a:rPr>
              <a:t>Next Steps and A Special Invitation!</a:t>
            </a:r>
            <a:endParaRPr lang="en-US" altLang="en-US" sz="1400" smtClean="0"/>
          </a:p>
          <a:p>
            <a:pPr lvl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endParaRPr lang="en-US" altLang="en-US" sz="1300" smtClean="0"/>
          </a:p>
          <a:p>
            <a:pPr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400" smtClean="0">
                <a:hlinkClick r:id="rId14" action="ppaction://hlinksldjump"/>
              </a:rPr>
              <a:t>Industry Accolades from Clients/Partners </a:t>
            </a:r>
            <a:endParaRPr lang="en-US" altLang="en-US" sz="1400" smtClean="0"/>
          </a:p>
          <a:p>
            <a:pPr lvl="2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endParaRPr lang="en-US" altLang="en-US" sz="110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Metanoia, Inc.: Transformational, Significant Business Impact</a:t>
            </a:r>
          </a:p>
        </p:txBody>
      </p:sp>
      <p:sp>
        <p:nvSpPr>
          <p:cNvPr id="44035" name="Content Placeholder 3"/>
          <p:cNvSpPr>
            <a:spLocks noGrp="1"/>
          </p:cNvSpPr>
          <p:nvPr>
            <p:ph sz="half" idx="2"/>
          </p:nvPr>
        </p:nvSpPr>
        <p:spPr>
          <a:xfrm>
            <a:off x="322263" y="1219200"/>
            <a:ext cx="8707437" cy="28956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1400" b="0" smtClean="0"/>
              <a:t>“</a:t>
            </a:r>
            <a:r>
              <a:rPr lang="en-US" altLang="en-US" sz="1400" i="1" smtClean="0"/>
              <a:t>My  overall impression </a:t>
            </a:r>
            <a:r>
              <a:rPr lang="en-US" altLang="en-US" sz="1400" b="0" smtClean="0"/>
              <a:t>and my teams overall impression </a:t>
            </a:r>
            <a:r>
              <a:rPr lang="en-US" altLang="en-US" sz="1400" i="1" smtClean="0"/>
              <a:t>was that it was an absolutely very worthwhile exercise </a:t>
            </a:r>
            <a:r>
              <a:rPr lang="en-US" altLang="en-US" sz="1400" b="0" smtClean="0"/>
              <a:t>and I really and truly believe that this is just kind of a start. I think that</a:t>
            </a:r>
            <a:r>
              <a:rPr lang="en-US" altLang="en-US" sz="1400" i="1" smtClean="0"/>
              <a:t> we will have lots more opportunities to bring you in again for reconfirmation of some of the decisions that we have made, </a:t>
            </a:r>
            <a:r>
              <a:rPr lang="en-US" altLang="en-US" sz="1400" b="0" smtClean="0"/>
              <a:t>but</a:t>
            </a:r>
            <a:r>
              <a:rPr lang="en-US" altLang="en-US" sz="1400" i="1" smtClean="0"/>
              <a:t> I can see this really transforming our company over the next three years</a:t>
            </a:r>
            <a:r>
              <a:rPr lang="en-US" altLang="en-US" sz="1400" b="0" smtClean="0"/>
              <a:t>. </a:t>
            </a:r>
            <a:r>
              <a:rPr lang="en-US" altLang="en-US" sz="1400" smtClean="0"/>
              <a:t> </a:t>
            </a:r>
            <a:endParaRPr lang="en-US" altLang="en-US" sz="1400" b="0" smtClean="0"/>
          </a:p>
          <a:p>
            <a:pPr marL="0" indent="0">
              <a:buFont typeface="Wingdings" pitchFamily="2" charset="2"/>
              <a:buNone/>
            </a:pPr>
            <a:endParaRPr lang="en-US" altLang="en-US" sz="1400" b="0" smtClean="0"/>
          </a:p>
          <a:p>
            <a:pPr marL="0" indent="0">
              <a:buFont typeface="Wingdings" pitchFamily="2" charset="2"/>
              <a:buNone/>
            </a:pPr>
            <a:r>
              <a:rPr lang="en-US" altLang="en-US" sz="1400" b="0" smtClean="0"/>
              <a:t>As I have gone back  through the materials several times, </a:t>
            </a:r>
            <a:r>
              <a:rPr lang="en-US" altLang="en-US" sz="1400" i="1" smtClean="0"/>
              <a:t>I really like how you have kept this thing fairly simple</a:t>
            </a:r>
            <a:r>
              <a:rPr lang="en-US" altLang="en-US" sz="1400" b="0" smtClean="0"/>
              <a:t>. I mean there’s only five or six things that we really need to work on, </a:t>
            </a:r>
            <a:r>
              <a:rPr lang="en-US" altLang="en-US" sz="1400" i="1" smtClean="0"/>
              <a:t>even though those are very complex issues </a:t>
            </a:r>
            <a:r>
              <a:rPr lang="en-US" altLang="en-US" sz="1400" b="0" smtClean="0"/>
              <a:t>and each one of them is going to take a lot of time. It’s still doable … and </a:t>
            </a:r>
            <a:r>
              <a:rPr lang="en-US" altLang="en-US" sz="1400" i="1" smtClean="0"/>
              <a:t>right out of the gate we are able to implement some changes that have a significant impact on how we are doing business</a:t>
            </a:r>
            <a:r>
              <a:rPr lang="en-US" altLang="en-US" sz="1400" b="0" smtClean="0"/>
              <a:t>…and </a:t>
            </a:r>
            <a:r>
              <a:rPr lang="en-US" altLang="en-US" sz="1400" i="1" smtClean="0"/>
              <a:t>are going to do business…  </a:t>
            </a:r>
            <a:r>
              <a:rPr lang="en-US" altLang="en-US" sz="1400" smtClean="0">
                <a:solidFill>
                  <a:srgbClr val="0000CC"/>
                </a:solidFill>
              </a:rPr>
              <a:t>Jim Burnham, Chief Executive Officer</a:t>
            </a:r>
          </a:p>
        </p:txBody>
      </p:sp>
      <p:pic>
        <p:nvPicPr>
          <p:cNvPr id="4403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735388"/>
            <a:ext cx="16049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17513" y="1125538"/>
          <a:ext cx="8370887" cy="530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Visio" r:id="rId3" imgW="11686946" imgH="7408469" progId="Visio.Drawing.11">
                  <p:link updateAutomatic="1"/>
                </p:oleObj>
              </mc:Choice>
              <mc:Fallback>
                <p:oleObj name="Visio" r:id="rId3" imgW="11686946" imgH="7408469" progId="Visio.Drawing.11">
                  <p:link updateAutomatic="1"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1125538"/>
                        <a:ext cx="8370887" cy="530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7 Critical Focus Areas for </a:t>
            </a:r>
            <a:r>
              <a:rPr lang="en-US" altLang="en-US" i="1" smtClean="0"/>
              <a:t>Operators</a:t>
            </a:r>
            <a:r>
              <a:rPr lang="en-US" altLang="en-US" smtClean="0"/>
              <a:t>:</a:t>
            </a:r>
            <a:br>
              <a:rPr lang="en-US" altLang="en-US" smtClean="0"/>
            </a:br>
            <a:r>
              <a:rPr lang="en-US" altLang="en-US" smtClean="0"/>
              <a:t>Their Pain Points &amp; Why</a:t>
            </a:r>
          </a:p>
        </p:txBody>
      </p:sp>
      <p:sp>
        <p:nvSpPr>
          <p:cNvPr id="8196" name="Text Box 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467600" y="6324600"/>
            <a:ext cx="1482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8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57331"/>
              </a:buClr>
              <a:buSzPct val="8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>
                <a:hlinkClick r:id="rId5" action="ppaction://hlinksldjump"/>
              </a:rPr>
              <a:t>Back to Outline</a:t>
            </a:r>
            <a:endParaRPr lang="en-US" altLang="en-US" sz="1400"/>
          </a:p>
        </p:txBody>
      </p:sp>
      <p:pic>
        <p:nvPicPr>
          <p:cNvPr id="8197" name="Picture 5" descr="MC900078622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7075" y="1295400"/>
            <a:ext cx="7445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7 Critical Focus Areas for </a:t>
            </a:r>
            <a:r>
              <a:rPr lang="en-US" altLang="en-US" i="1" smtClean="0"/>
              <a:t>Vendors</a:t>
            </a:r>
            <a:r>
              <a:rPr lang="en-US" altLang="en-US" smtClean="0"/>
              <a:t>:</a:t>
            </a:r>
            <a:br>
              <a:rPr lang="en-US" altLang="en-US" smtClean="0"/>
            </a:br>
            <a:r>
              <a:rPr lang="en-US" altLang="en-US" smtClean="0"/>
              <a:t>Their Pain Points &amp; Why</a:t>
            </a:r>
          </a:p>
        </p:txBody>
      </p:sp>
      <p:sp>
        <p:nvSpPr>
          <p:cNvPr id="9219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467600" y="6183313"/>
            <a:ext cx="1482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8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57331"/>
              </a:buClr>
              <a:buSzPct val="8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>
                <a:hlinkClick r:id="rId3" action="ppaction://hlinksldjump"/>
              </a:rPr>
              <a:t>Back to Outline</a:t>
            </a:r>
            <a:endParaRPr lang="en-US" altLang="en-US" sz="1400"/>
          </a:p>
        </p:txBody>
      </p:sp>
      <p:graphicFrame>
        <p:nvGraphicFramePr>
          <p:cNvPr id="922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85775" y="1143000"/>
          <a:ext cx="7880350" cy="528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Visio" r:id="rId4" imgW="10956341" imgH="7341413" progId="Visio.Drawing.11">
                  <p:link updateAutomatic="1"/>
                </p:oleObj>
              </mc:Choice>
              <mc:Fallback>
                <p:oleObj name="Visio" r:id="rId4" imgW="10956341" imgH="7341413" progId="Visio.Drawing.11">
                  <p:link updateAutomatic="1"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1143000"/>
                        <a:ext cx="7880350" cy="528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5" descr="MC900078622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1295400"/>
            <a:ext cx="7445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43200"/>
            <a:ext cx="9144000" cy="2286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4400" dirty="0" smtClean="0"/>
              <a:t>How We Address these Pain Points …</a:t>
            </a:r>
            <a:endParaRPr lang="en-US" sz="3600" i="1" dirty="0" smtClean="0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0"/>
            <a:ext cx="3581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8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57331"/>
              </a:buClr>
              <a:buSzPct val="8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 i="1">
                <a:solidFill>
                  <a:schemeClr val="bg1"/>
                </a:solidFill>
              </a:rPr>
              <a:t>Metanoia, Inc.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i="1">
                <a:solidFill>
                  <a:schemeClr val="bg1"/>
                </a:solidFill>
              </a:rPr>
              <a:t>Critical Systems Thinking™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Are These Addressed by </a:t>
            </a:r>
            <a:br>
              <a:rPr lang="en-US" altLang="en-US" smtClean="0"/>
            </a:br>
            <a:r>
              <a:rPr lang="en-US" altLang="en-US" smtClean="0"/>
              <a:t>Working with Us?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  <a:p>
            <a:pPr>
              <a:buFont typeface="Wingdings" pitchFamily="2" charset="2"/>
              <a:buNone/>
            </a:pPr>
            <a:r>
              <a:rPr lang="en-US" altLang="en-US" smtClean="0"/>
              <a:t>At Metanoia, Inc. we provide an outstanding brain-trust that:</a:t>
            </a:r>
          </a:p>
          <a:p>
            <a:pPr>
              <a:buFont typeface="Wingdings" pitchFamily="2" charset="2"/>
              <a:buNone/>
            </a:pPr>
            <a:endParaRPr lang="en-US" altLang="en-US" smtClean="0"/>
          </a:p>
          <a:p>
            <a:pPr>
              <a:buFont typeface="Wingdings" pitchFamily="2" charset="2"/>
              <a:buNone/>
            </a:pPr>
            <a:r>
              <a:rPr lang="en-US" altLang="en-US" smtClean="0"/>
              <a:t>	</a:t>
            </a:r>
            <a:r>
              <a:rPr lang="en-US" altLang="en-US" i="1" smtClean="0">
                <a:solidFill>
                  <a:srgbClr val="000066"/>
                </a:solidFill>
              </a:rPr>
              <a:t>Accelerates client revenues &amp; improves productivity and profits</a:t>
            </a:r>
            <a:r>
              <a:rPr lang="en-US" altLang="en-US" i="1" smtClean="0"/>
              <a:t>,</a:t>
            </a:r>
            <a:r>
              <a:rPr lang="en-US" altLang="en-US" smtClean="0"/>
              <a:t> by solving deep technical &amp; strategic problems in the telecom space; </a:t>
            </a:r>
          </a:p>
          <a:p>
            <a:pPr>
              <a:buFont typeface="Wingdings" pitchFamily="2" charset="2"/>
              <a:buNone/>
            </a:pPr>
            <a:endParaRPr lang="en-US" altLang="en-US" smtClean="0"/>
          </a:p>
          <a:p>
            <a:pPr>
              <a:buFont typeface="Wingdings" pitchFamily="2" charset="2"/>
              <a:buNone/>
            </a:pPr>
            <a:r>
              <a:rPr lang="en-US" altLang="en-US" smtClean="0"/>
              <a:t>	</a:t>
            </a:r>
            <a:r>
              <a:rPr lang="en-US" altLang="en-US" i="1" smtClean="0">
                <a:solidFill>
                  <a:srgbClr val="000066"/>
                </a:solidFill>
              </a:rPr>
              <a:t>Delivers an outstanding client experience</a:t>
            </a:r>
            <a:r>
              <a:rPr lang="en-US" altLang="en-US" smtClean="0"/>
              <a:t>, by keeping client needs in our cross-hairs at </a:t>
            </a:r>
            <a:r>
              <a:rPr lang="en-US" altLang="en-US" i="1" smtClean="0"/>
              <a:t>all</a:t>
            </a:r>
            <a:r>
              <a:rPr lang="en-US" altLang="en-US" smtClean="0"/>
              <a:t> times!</a:t>
            </a:r>
          </a:p>
          <a:p>
            <a:pPr>
              <a:buFont typeface="Wingdings" pitchFamily="2" charset="2"/>
              <a:buNone/>
            </a:pPr>
            <a:endParaRPr lang="en-US" altLang="en-US" smtClean="0"/>
          </a:p>
        </p:txBody>
      </p:sp>
      <p:sp>
        <p:nvSpPr>
          <p:cNvPr id="11268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585075" y="6096000"/>
            <a:ext cx="1482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8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57331"/>
              </a:buClr>
              <a:buSzPct val="8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>
                <a:hlinkClick r:id="rId2" action="ppaction://hlinksldjump"/>
              </a:rPr>
              <a:t>Back to Outline</a:t>
            </a:r>
            <a:endParaRPr lang="en-US" altLang="en-US" sz="14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We Provide to Our Clients to Increase Profits &amp; Productivity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3" y="1300163"/>
            <a:ext cx="8675687" cy="5240337"/>
          </a:xfrm>
        </p:spPr>
        <p:txBody>
          <a:bodyPr/>
          <a:lstStyle/>
          <a:p>
            <a:r>
              <a:rPr lang="en-US" altLang="en-US" smtClean="0"/>
              <a:t>We work collaboratively to boost client initiatives via:</a:t>
            </a:r>
          </a:p>
          <a:p>
            <a:pPr lvl="1"/>
            <a:r>
              <a:rPr lang="en-US" altLang="en-US" smtClean="0"/>
              <a:t>Specialized </a:t>
            </a:r>
            <a:r>
              <a:rPr lang="en-US" altLang="en-US" i="1" smtClean="0">
                <a:solidFill>
                  <a:srgbClr val="000066"/>
                </a:solidFill>
              </a:rPr>
              <a:t>conceptual knowledge </a:t>
            </a:r>
            <a:r>
              <a:rPr lang="en-US" altLang="en-US" smtClean="0"/>
              <a:t>(expertise, best-practices)</a:t>
            </a:r>
          </a:p>
          <a:p>
            <a:pPr lvl="1"/>
            <a:r>
              <a:rPr lang="en-US" altLang="en-US" smtClean="0"/>
              <a:t>Added </a:t>
            </a:r>
            <a:r>
              <a:rPr lang="en-US" altLang="en-US" i="1" smtClean="0">
                <a:solidFill>
                  <a:srgbClr val="000066"/>
                </a:solidFill>
              </a:rPr>
              <a:t>brain power</a:t>
            </a:r>
            <a:r>
              <a:rPr lang="en-US" altLang="en-US" smtClean="0">
                <a:solidFill>
                  <a:srgbClr val="000066"/>
                </a:solidFill>
              </a:rPr>
              <a:t> </a:t>
            </a:r>
            <a:r>
              <a:rPr lang="en-US" altLang="en-US" smtClean="0"/>
              <a:t>(strategic, tactical, &amp; analytic thinking), and </a:t>
            </a:r>
          </a:p>
          <a:p>
            <a:pPr lvl="1"/>
            <a:r>
              <a:rPr lang="en-US" altLang="en-US" smtClean="0"/>
              <a:t>Increased</a:t>
            </a:r>
            <a:r>
              <a:rPr lang="en-US" altLang="en-US" i="1" smtClean="0">
                <a:solidFill>
                  <a:srgbClr val="336600"/>
                </a:solidFill>
              </a:rPr>
              <a:t> </a:t>
            </a:r>
            <a:r>
              <a:rPr lang="en-US" altLang="en-US" i="1" smtClean="0">
                <a:solidFill>
                  <a:srgbClr val="000066"/>
                </a:solidFill>
              </a:rPr>
              <a:t>horse-power</a:t>
            </a:r>
            <a:r>
              <a:rPr lang="en-US" altLang="en-US" smtClean="0">
                <a:solidFill>
                  <a:srgbClr val="000066"/>
                </a:solidFill>
              </a:rPr>
              <a:t> </a:t>
            </a:r>
            <a:r>
              <a:rPr lang="en-US" altLang="en-US" smtClean="0"/>
              <a:t>(architecture &amp; design specs) </a:t>
            </a:r>
          </a:p>
          <a:p>
            <a:pPr>
              <a:buFont typeface="Wingdings" pitchFamily="2" charset="2"/>
              <a:buNone/>
            </a:pPr>
            <a:r>
              <a:rPr lang="en-US" altLang="en-US" sz="2500" smtClean="0"/>
              <a:t>	</a:t>
            </a:r>
            <a:r>
              <a:rPr lang="en-US" altLang="en-US" sz="2000" smtClean="0"/>
              <a:t>that enables client teams (e.g. executives, architects, senior engineers, product mgt., ...) to accelerate, and accomplish critical tasks faster, better, more economically,  and more enjoyably, thereby boosting profits &amp; productivity</a:t>
            </a:r>
            <a:endParaRPr lang="en-US" altLang="en-US" sz="2400" smtClean="0"/>
          </a:p>
          <a:p>
            <a:endParaRPr lang="en-US" altLang="en-US" sz="2400" smtClean="0"/>
          </a:p>
        </p:txBody>
      </p:sp>
      <p:sp>
        <p:nvSpPr>
          <p:cNvPr id="12292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585075" y="6235700"/>
            <a:ext cx="1482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FE3A3A"/>
              </a:buClr>
              <a:buSzPct val="8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57331"/>
              </a:buClr>
              <a:buSzPct val="8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>
                <a:hlinkClick r:id="rId2" action="ppaction://hlinksldjump"/>
              </a:rPr>
              <a:t>Back to Outline</a:t>
            </a:r>
            <a:endParaRPr lang="en-US" altLang="en-US" sz="14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anoia_CorpTemp">
  <a:themeElements>
    <a:clrScheme name="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6EAA85"/>
      </a:accent1>
      <a:accent2>
        <a:srgbClr val="D0B358"/>
      </a:accent2>
      <a:accent3>
        <a:srgbClr val="FFFFFF"/>
      </a:accent3>
      <a:accent4>
        <a:srgbClr val="000000"/>
      </a:accent4>
      <a:accent5>
        <a:srgbClr val="BAD2C2"/>
      </a:accent5>
      <a:accent6>
        <a:srgbClr val="BCA24F"/>
      </a:accent6>
      <a:hlink>
        <a:srgbClr val="8699BC"/>
      </a:hlink>
      <a:folHlink>
        <a:srgbClr val="DB7D86"/>
      </a:folHlink>
    </a:clrScheme>
    <a:fontScheme name="Metanoia_Corp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triangle" w="sm" len="med"/>
          <a:tailEnd type="none" w="sm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triangle" w="sm" len="med"/>
          <a:tailEnd type="none" w="sm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tanoia_CorpTemp 1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69A66D"/>
        </a:accent1>
        <a:accent2>
          <a:srgbClr val="C2AB58"/>
        </a:accent2>
        <a:accent3>
          <a:srgbClr val="FFFFFF"/>
        </a:accent3>
        <a:accent4>
          <a:srgbClr val="000000"/>
        </a:accent4>
        <a:accent5>
          <a:srgbClr val="B9D0BA"/>
        </a:accent5>
        <a:accent6>
          <a:srgbClr val="B09B4F"/>
        </a:accent6>
        <a:hlink>
          <a:srgbClr val="7F80BF"/>
        </a:hlink>
        <a:folHlink>
          <a:srgbClr val="D985A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Settings\vsharma\Application Data\Microsoft\Templates\Metanoia_CorpTemp.pot</Template>
  <TotalTime>49313</TotalTime>
  <Words>3131</Words>
  <Application>Microsoft Office PowerPoint</Application>
  <PresentationFormat>On-screen Show (4:3)</PresentationFormat>
  <Paragraphs>290</Paragraphs>
  <Slides>40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Links</vt:lpstr>
      </vt:variant>
      <vt:variant>
        <vt:i4>7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Arial</vt:lpstr>
      <vt:lpstr>Wingdings</vt:lpstr>
      <vt:lpstr>Symbol</vt:lpstr>
      <vt:lpstr>Times New Roman</vt:lpstr>
      <vt:lpstr>Metanoia_CorpTemp</vt:lpstr>
      <vt:lpstr>C:\Users\Vishal\Documents\Fujitsu-MyDocs\My Documents\Metanoia_Inc\Marketing 2007-2011\Corporate Presentation\Figures\Operators-Conundrum_2011-09-06.vsd</vt:lpstr>
      <vt:lpstr>C:\Users\Vishal\Documents\Fujitsu-MyDocs\My Documents\Metanoia_Inc\Marketing 2007-2011\Corporate Presentation\Figures\Vendors-Conundrum_2011-03-08.vsd</vt:lpstr>
      <vt:lpstr>C:\Users\Vishal\Documents\Fujitsu-MyDocs\My Documents\Metanoia_Inc\Marketing 2007-2011\Corporate Presentation\Figures\MetanoiaInc_ServiceProvider_Services_2011-02-03.vsd</vt:lpstr>
      <vt:lpstr>C:\Users\Vishal\Documents\Fujitsu-MyDocs\My Documents\Metanoia_Inc\Marketing 2007-2011\Corporate Presentation\Figures\MetanoiaInc_Vendor_Services.vsd</vt:lpstr>
      <vt:lpstr>C:\Users\Vishal\Documents\Fujitsu-MyDocs\My Documents\Metanoia_Inc\Marketing 2007-2011\Corporate Presentation\Figures\Why_Invest_in_Our_Services_2010-11-19.vsd</vt:lpstr>
      <vt:lpstr>C:\Users\Vishal\Documents\Fujitsu-MyDocs\My Documents\Metanoia_Inc\Marketing 2007-2011\Corporate Presentation\Figures\Why_You_Should_Choose_Us_2010-11-22.vsd</vt:lpstr>
      <vt:lpstr>C:\Users\Vishal\Documents\Fujitsu-MyDocs\My Documents\Metanoia_Inc\Marketing 2007-2011\Corporate Presentation\Figures\How_Our_Service_Is_Better_2010-11-22.vsd</vt:lpstr>
      <vt:lpstr>7 Keys to Accelerate Profits by Partnering with Metanoia, Inc.: A Strategic Ally </vt:lpstr>
      <vt:lpstr>Genesis of This Presentation</vt:lpstr>
      <vt:lpstr>Our Purpose in this Presentation </vt:lpstr>
      <vt:lpstr>Outline (hyperlinked)</vt:lpstr>
      <vt:lpstr>7 Critical Focus Areas for Operators: Their Pain Points &amp; Why</vt:lpstr>
      <vt:lpstr>7 Critical Focus Areas for Vendors: Their Pain Points &amp; Why</vt:lpstr>
      <vt:lpstr>How We Address these Pain Points …</vt:lpstr>
      <vt:lpstr>How Are These Addressed by  Working with Us?</vt:lpstr>
      <vt:lpstr>What We Provide to Our Clients to Increase Profits &amp; Productivity</vt:lpstr>
      <vt:lpstr>Our Credentials &amp; Clients …</vt:lpstr>
      <vt:lpstr>Metanoia, Inc.: Credentials &amp; Expertise</vt:lpstr>
      <vt:lpstr>Analyzed Products &amp; Solutions From ...</vt:lpstr>
      <vt:lpstr>A Selection of Our Esteemed Clients</vt:lpstr>
      <vt:lpstr>How We Help Service Providers </vt:lpstr>
      <vt:lpstr>How We Help Service Providers &amp;  Areas of Expertise Applied ... </vt:lpstr>
      <vt:lpstr>The Metanoia, Inc. Advantage:  Range of Experience with Operators</vt:lpstr>
      <vt:lpstr>How We Contribute – Inputs We Can Provide</vt:lpstr>
      <vt:lpstr>Representative Carrier-focused Projects &amp; Activities</vt:lpstr>
      <vt:lpstr>Representative Carrier-focused Projects &amp; Activities (2)</vt:lpstr>
      <vt:lpstr>How We Help Vendors</vt:lpstr>
      <vt:lpstr>Where We Help Vendors...</vt:lpstr>
      <vt:lpstr>Areas of Expertise that We Have  Applied for Chip &amp; System Vendors</vt:lpstr>
      <vt:lpstr>Areas of Expertise that We Have  Applied for Chip &amp; System Vendors (2)</vt:lpstr>
      <vt:lpstr>Representative Vendor-focused Projects &amp; Activities</vt:lpstr>
      <vt:lpstr>Representative Vendor-focused Projects &amp; Activities (2)</vt:lpstr>
      <vt:lpstr>Why Do Business With Us?</vt:lpstr>
      <vt:lpstr>Benefits of Doing Business  With Us? (1)</vt:lpstr>
      <vt:lpstr>Benefits of Doing Business  With Us? (2)</vt:lpstr>
      <vt:lpstr>Benefits of Doing Business  With Us? (3)</vt:lpstr>
      <vt:lpstr>Next Steps …</vt:lpstr>
      <vt:lpstr>Next Steps and A Special Invitation!</vt:lpstr>
      <vt:lpstr>An Exclusive Gift!</vt:lpstr>
      <vt:lpstr>Accolades from the Industry ...</vt:lpstr>
      <vt:lpstr>Hear Directly What Some of Our  Past Clients/Partners Have Said …</vt:lpstr>
      <vt:lpstr>Accolades from Industry: Teamwork, Savviness, Address Challenges, ...</vt:lpstr>
      <vt:lpstr>Accolades from Industry: Teamwork, Savviness, Address Challenges, ...</vt:lpstr>
      <vt:lpstr>Accolades from Industry: Insight,  Knowledge, Skills, ...</vt:lpstr>
      <vt:lpstr>Accolades from Industry: Efficient Process, Innovations, Unique Depth ...</vt:lpstr>
      <vt:lpstr>Accolades from Industry: Vision,  Simplify the Complex, Integrity</vt:lpstr>
      <vt:lpstr>Metanoia, Inc.: Transformational, Significant Business Impact</vt:lpstr>
    </vt:vector>
  </TitlesOfParts>
  <Company>Metanoia,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Keys to Accelerate Profits with Metanoia, Inc.</dc:title>
  <dc:creator>Metanoia, Inc.</dc:creator>
  <dc:description>This is copyrighted material that is the property of Metanoia, Inc. is intended for the recipient to whom it is transmitted. _x000d_
No part of this presentation may be reproduced in any other format, without the prior written permission of Metanoia, Inc.</dc:description>
  <cp:lastModifiedBy>Vishal</cp:lastModifiedBy>
  <cp:revision>1303</cp:revision>
  <cp:lastPrinted>2014-08-06T14:43:48Z</cp:lastPrinted>
  <dcterms:created xsi:type="dcterms:W3CDTF">1999-08-04T19:22:49Z</dcterms:created>
  <dcterms:modified xsi:type="dcterms:W3CDTF">2015-11-12T09:17:16Z</dcterms:modified>
</cp:coreProperties>
</file>